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456" r:id="rId6"/>
    <p:sldId id="457" r:id="rId7"/>
    <p:sldId id="462" r:id="rId8"/>
    <p:sldId id="458" r:id="rId9"/>
    <p:sldId id="463" r:id="rId10"/>
    <p:sldId id="459" r:id="rId11"/>
    <p:sldId id="464" r:id="rId12"/>
    <p:sldId id="460" r:id="rId13"/>
    <p:sldId id="465" r:id="rId14"/>
    <p:sldId id="461" r:id="rId15"/>
    <p:sldId id="400" r:id="rId1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ing, Chad" initials="MC" lastIdx="1" clrIdx="0">
    <p:extLst>
      <p:ext uri="{19B8F6BF-5375-455C-9EA6-DF929625EA0E}">
        <p15:presenceInfo xmlns:p15="http://schemas.microsoft.com/office/powerpoint/2012/main" userId="S-1-5-21-111288279-36659543-794563710-158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22"/>
  </p:normalViewPr>
  <p:slideViewPr>
    <p:cSldViewPr>
      <p:cViewPr varScale="1">
        <p:scale>
          <a:sx n="143" d="100"/>
          <a:sy n="143" d="100"/>
        </p:scale>
        <p:origin x="616"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jpe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26F20-1384-5E4B-82CD-DD55F7A0587F}"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n-US"/>
        </a:p>
      </dgm:t>
    </dgm:pt>
    <dgm:pt modelId="{7A0799D4-2F32-4947-832A-061C7FDC723B}">
      <dgm:prSet/>
      <dgm:spPr/>
      <dgm:t>
        <a:bodyPr/>
        <a:lstStyle/>
        <a:p>
          <a:r>
            <a:rPr lang="en-US" dirty="0" err="1">
              <a:solidFill>
                <a:schemeClr val="tx1"/>
              </a:solidFill>
            </a:rPr>
            <a:t>Dhyan</a:t>
          </a:r>
          <a:r>
            <a:rPr lang="en-US" dirty="0">
              <a:solidFill>
                <a:schemeClr val="tx1"/>
              </a:solidFill>
            </a:rPr>
            <a:t> Shah</a:t>
          </a:r>
        </a:p>
      </dgm:t>
    </dgm:pt>
    <dgm:pt modelId="{1CF2F4EC-0581-6E41-A643-C1B7EAEDCF32}" type="sibTrans" cxnId="{8D89F301-54B9-5A4B-AE1A-E9471ACEC5A8}">
      <dgm:prSet/>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n-US"/>
        </a:p>
      </dgm:t>
    </dgm:pt>
    <dgm:pt modelId="{663F0C3B-E206-4D43-B5BF-B1B45599FF33}" type="parTrans" cxnId="{8D89F301-54B9-5A4B-AE1A-E9471ACEC5A8}">
      <dgm:prSet/>
      <dgm:spPr/>
      <dgm:t>
        <a:bodyPr/>
        <a:lstStyle/>
        <a:p>
          <a:endParaRPr lang="en-US"/>
        </a:p>
      </dgm:t>
    </dgm:pt>
    <dgm:pt modelId="{89C5D7A8-6112-1841-9092-49666C9EE5AC}" type="pres">
      <dgm:prSet presAssocID="{4E626F20-1384-5E4B-82CD-DD55F7A0587F}" presName="Name0" presStyleCnt="0">
        <dgm:presLayoutVars>
          <dgm:chMax val="7"/>
          <dgm:chPref val="7"/>
          <dgm:dir/>
        </dgm:presLayoutVars>
      </dgm:prSet>
      <dgm:spPr/>
    </dgm:pt>
    <dgm:pt modelId="{EEEB79A5-D7AB-A748-B1B2-AD239E8A2A83}" type="pres">
      <dgm:prSet presAssocID="{4E626F20-1384-5E4B-82CD-DD55F7A0587F}" presName="Name1" presStyleCnt="0"/>
      <dgm:spPr/>
    </dgm:pt>
    <dgm:pt modelId="{EBCB4930-0B5F-6542-BA23-8584C8E59BCB}" type="pres">
      <dgm:prSet presAssocID="{1CF2F4EC-0581-6E41-A643-C1B7EAEDCF32}" presName="picture_1" presStyleCnt="0"/>
      <dgm:spPr/>
    </dgm:pt>
    <dgm:pt modelId="{2938D469-686F-F544-B370-142DBD3BC682}" type="pres">
      <dgm:prSet presAssocID="{1CF2F4EC-0581-6E41-A643-C1B7EAEDCF32}" presName="pictureRepeatNode" presStyleLbl="alignImgPlace1" presStyleIdx="0" presStyleCnt="1" custLinFactNeighborX="-39737" custLinFactNeighborY="-63194"/>
      <dgm:spPr/>
    </dgm:pt>
    <dgm:pt modelId="{15F71FB6-9986-5A43-B69E-76964DD2F7FD}" type="pres">
      <dgm:prSet presAssocID="{7A0799D4-2F32-4947-832A-061C7FDC723B}" presName="text_1" presStyleLbl="node1" presStyleIdx="0" presStyleCnt="0" custScaleX="151334" custLinFactNeighborX="-58883" custLinFactNeighborY="55991">
        <dgm:presLayoutVars>
          <dgm:bulletEnabled val="1"/>
        </dgm:presLayoutVars>
      </dgm:prSet>
      <dgm:spPr/>
    </dgm:pt>
  </dgm:ptLst>
  <dgm:cxnLst>
    <dgm:cxn modelId="{8D89F301-54B9-5A4B-AE1A-E9471ACEC5A8}" srcId="{4E626F20-1384-5E4B-82CD-DD55F7A0587F}" destId="{7A0799D4-2F32-4947-832A-061C7FDC723B}" srcOrd="0" destOrd="0" parTransId="{663F0C3B-E206-4D43-B5BF-B1B45599FF33}" sibTransId="{1CF2F4EC-0581-6E41-A643-C1B7EAEDCF32}"/>
    <dgm:cxn modelId="{1AF12E55-1975-DB42-9BE9-7B797EEF3B5B}" type="presOf" srcId="{7A0799D4-2F32-4947-832A-061C7FDC723B}" destId="{15F71FB6-9986-5A43-B69E-76964DD2F7FD}" srcOrd="0" destOrd="0" presId="urn:microsoft.com/office/officeart/2008/layout/CircularPictureCallout"/>
    <dgm:cxn modelId="{4A4983DA-3119-7E45-94F5-1AF94E549366}" type="presOf" srcId="{4E626F20-1384-5E4B-82CD-DD55F7A0587F}" destId="{89C5D7A8-6112-1841-9092-49666C9EE5AC}" srcOrd="0" destOrd="0" presId="urn:microsoft.com/office/officeart/2008/layout/CircularPictureCallout"/>
    <dgm:cxn modelId="{6C3AFFFA-810B-924B-AA99-C1CB16A948B0}" type="presOf" srcId="{1CF2F4EC-0581-6E41-A643-C1B7EAEDCF32}" destId="{2938D469-686F-F544-B370-142DBD3BC682}" srcOrd="0" destOrd="0" presId="urn:microsoft.com/office/officeart/2008/layout/CircularPictureCallout"/>
    <dgm:cxn modelId="{467B7150-13E3-5D4F-9E76-7E0DCD7C4FE6}" type="presParOf" srcId="{89C5D7A8-6112-1841-9092-49666C9EE5AC}" destId="{EEEB79A5-D7AB-A748-B1B2-AD239E8A2A83}" srcOrd="0" destOrd="0" presId="urn:microsoft.com/office/officeart/2008/layout/CircularPictureCallout"/>
    <dgm:cxn modelId="{4AC59A8F-74B4-9F4A-A97B-CC07EC4D47F4}" type="presParOf" srcId="{EEEB79A5-D7AB-A748-B1B2-AD239E8A2A83}" destId="{EBCB4930-0B5F-6542-BA23-8584C8E59BCB}" srcOrd="0" destOrd="0" presId="urn:microsoft.com/office/officeart/2008/layout/CircularPictureCallout"/>
    <dgm:cxn modelId="{2B348A7F-717E-3548-98B7-DE697F986A45}" type="presParOf" srcId="{EBCB4930-0B5F-6542-BA23-8584C8E59BCB}" destId="{2938D469-686F-F544-B370-142DBD3BC682}" srcOrd="0" destOrd="0" presId="urn:microsoft.com/office/officeart/2008/layout/CircularPictureCallout"/>
    <dgm:cxn modelId="{EFCEAC38-0266-C14F-8AE7-BA8599D1AFE9}" type="presParOf" srcId="{EEEB79A5-D7AB-A748-B1B2-AD239E8A2A83}" destId="{15F71FB6-9986-5A43-B69E-76964DD2F7FD}"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626F20-1384-5E4B-82CD-DD55F7A0587F}"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n-US"/>
        </a:p>
      </dgm:t>
    </dgm:pt>
    <dgm:pt modelId="{7A0799D4-2F32-4947-832A-061C7FDC723B}">
      <dgm:prSet/>
      <dgm:spPr/>
      <dgm:t>
        <a:bodyPr/>
        <a:lstStyle/>
        <a:p>
          <a:r>
            <a:rPr lang="en-US" dirty="0">
              <a:solidFill>
                <a:schemeClr val="tx1"/>
              </a:solidFill>
            </a:rPr>
            <a:t>Chandler Vaughn</a:t>
          </a:r>
        </a:p>
      </dgm:t>
    </dgm:pt>
    <dgm:pt modelId="{1CF2F4EC-0581-6E41-A643-C1B7EAEDCF32}" type="sibTrans" cxnId="{8D89F301-54B9-5A4B-AE1A-E9471ACEC5A8}">
      <dgm:prSet/>
      <dgm:spPr>
        <a:blipFill>
          <a:blip xmlns:r="http://schemas.openxmlformats.org/officeDocument/2006/relationships" r:embed="rId1">
            <a:extLst>
              <a:ext uri="{28A0092B-C50C-407E-A947-70E740481C1C}">
                <a14:useLocalDpi xmlns:a14="http://schemas.microsoft.com/office/drawing/2010/main"/>
              </a:ext>
            </a:extLst>
          </a:blip>
          <a:srcRect/>
          <a:stretch>
            <a:fillRect/>
          </a:stretch>
        </a:blipFill>
      </dgm:spPr>
      <dgm:t>
        <a:bodyPr/>
        <a:lstStyle/>
        <a:p>
          <a:endParaRPr lang="en-US"/>
        </a:p>
      </dgm:t>
    </dgm:pt>
    <dgm:pt modelId="{663F0C3B-E206-4D43-B5BF-B1B45599FF33}" type="parTrans" cxnId="{8D89F301-54B9-5A4B-AE1A-E9471ACEC5A8}">
      <dgm:prSet/>
      <dgm:spPr/>
      <dgm:t>
        <a:bodyPr/>
        <a:lstStyle/>
        <a:p>
          <a:endParaRPr lang="en-US"/>
        </a:p>
      </dgm:t>
    </dgm:pt>
    <dgm:pt modelId="{89C5D7A8-6112-1841-9092-49666C9EE5AC}" type="pres">
      <dgm:prSet presAssocID="{4E626F20-1384-5E4B-82CD-DD55F7A0587F}" presName="Name0" presStyleCnt="0">
        <dgm:presLayoutVars>
          <dgm:chMax val="7"/>
          <dgm:chPref val="7"/>
          <dgm:dir/>
        </dgm:presLayoutVars>
      </dgm:prSet>
      <dgm:spPr/>
    </dgm:pt>
    <dgm:pt modelId="{EEEB79A5-D7AB-A748-B1B2-AD239E8A2A83}" type="pres">
      <dgm:prSet presAssocID="{4E626F20-1384-5E4B-82CD-DD55F7A0587F}" presName="Name1" presStyleCnt="0"/>
      <dgm:spPr/>
    </dgm:pt>
    <dgm:pt modelId="{EBCB4930-0B5F-6542-BA23-8584C8E59BCB}" type="pres">
      <dgm:prSet presAssocID="{1CF2F4EC-0581-6E41-A643-C1B7EAEDCF32}" presName="picture_1" presStyleCnt="0"/>
      <dgm:spPr/>
    </dgm:pt>
    <dgm:pt modelId="{2938D469-686F-F544-B370-142DBD3BC682}" type="pres">
      <dgm:prSet presAssocID="{1CF2F4EC-0581-6E41-A643-C1B7EAEDCF32}" presName="pictureRepeatNode" presStyleLbl="alignImgPlace1" presStyleIdx="0" presStyleCnt="1" custLinFactNeighborX="-39737" custLinFactNeighborY="-63194"/>
      <dgm:spPr/>
    </dgm:pt>
    <dgm:pt modelId="{15F71FB6-9986-5A43-B69E-76964DD2F7FD}" type="pres">
      <dgm:prSet presAssocID="{7A0799D4-2F32-4947-832A-061C7FDC723B}" presName="text_1" presStyleLbl="node1" presStyleIdx="0" presStyleCnt="0" custScaleX="202262" custLinFactNeighborX="-58883" custLinFactNeighborY="55991">
        <dgm:presLayoutVars>
          <dgm:bulletEnabled val="1"/>
        </dgm:presLayoutVars>
      </dgm:prSet>
      <dgm:spPr/>
    </dgm:pt>
  </dgm:ptLst>
  <dgm:cxnLst>
    <dgm:cxn modelId="{8D89F301-54B9-5A4B-AE1A-E9471ACEC5A8}" srcId="{4E626F20-1384-5E4B-82CD-DD55F7A0587F}" destId="{7A0799D4-2F32-4947-832A-061C7FDC723B}" srcOrd="0" destOrd="0" parTransId="{663F0C3B-E206-4D43-B5BF-B1B45599FF33}" sibTransId="{1CF2F4EC-0581-6E41-A643-C1B7EAEDCF32}"/>
    <dgm:cxn modelId="{1AF12E55-1975-DB42-9BE9-7B797EEF3B5B}" type="presOf" srcId="{7A0799D4-2F32-4947-832A-061C7FDC723B}" destId="{15F71FB6-9986-5A43-B69E-76964DD2F7FD}" srcOrd="0" destOrd="0" presId="urn:microsoft.com/office/officeart/2008/layout/CircularPictureCallout"/>
    <dgm:cxn modelId="{4A4983DA-3119-7E45-94F5-1AF94E549366}" type="presOf" srcId="{4E626F20-1384-5E4B-82CD-DD55F7A0587F}" destId="{89C5D7A8-6112-1841-9092-49666C9EE5AC}" srcOrd="0" destOrd="0" presId="urn:microsoft.com/office/officeart/2008/layout/CircularPictureCallout"/>
    <dgm:cxn modelId="{6C3AFFFA-810B-924B-AA99-C1CB16A948B0}" type="presOf" srcId="{1CF2F4EC-0581-6E41-A643-C1B7EAEDCF32}" destId="{2938D469-686F-F544-B370-142DBD3BC682}" srcOrd="0" destOrd="0" presId="urn:microsoft.com/office/officeart/2008/layout/CircularPictureCallout"/>
    <dgm:cxn modelId="{467B7150-13E3-5D4F-9E76-7E0DCD7C4FE6}" type="presParOf" srcId="{89C5D7A8-6112-1841-9092-49666C9EE5AC}" destId="{EEEB79A5-D7AB-A748-B1B2-AD239E8A2A83}" srcOrd="0" destOrd="0" presId="urn:microsoft.com/office/officeart/2008/layout/CircularPictureCallout"/>
    <dgm:cxn modelId="{4AC59A8F-74B4-9F4A-A97B-CC07EC4D47F4}" type="presParOf" srcId="{EEEB79A5-D7AB-A748-B1B2-AD239E8A2A83}" destId="{EBCB4930-0B5F-6542-BA23-8584C8E59BCB}" srcOrd="0" destOrd="0" presId="urn:microsoft.com/office/officeart/2008/layout/CircularPictureCallout"/>
    <dgm:cxn modelId="{2B348A7F-717E-3548-98B7-DE697F986A45}" type="presParOf" srcId="{EBCB4930-0B5F-6542-BA23-8584C8E59BCB}" destId="{2938D469-686F-F544-B370-142DBD3BC682}" srcOrd="0" destOrd="0" presId="urn:microsoft.com/office/officeart/2008/layout/CircularPictureCallout"/>
    <dgm:cxn modelId="{EFCEAC38-0266-C14F-8AE7-BA8599D1AFE9}" type="presParOf" srcId="{EEEB79A5-D7AB-A748-B1B2-AD239E8A2A83}" destId="{15F71FB6-9986-5A43-B69E-76964DD2F7FD}"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8D469-686F-F544-B370-142DBD3BC682}">
      <dsp:nvSpPr>
        <dsp:cNvPr id="0" name=""/>
        <dsp:cNvSpPr/>
      </dsp:nvSpPr>
      <dsp:spPr>
        <a:xfrm>
          <a:off x="174382" y="0"/>
          <a:ext cx="1699139" cy="1699139"/>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F71FB6-9986-5A43-B69E-76964DD2F7FD}">
      <dsp:nvSpPr>
        <dsp:cNvPr id="0" name=""/>
        <dsp:cNvSpPr/>
      </dsp:nvSpPr>
      <dsp:spPr>
        <a:xfrm>
          <a:off x="235976" y="1707878"/>
          <a:ext cx="1645680" cy="5607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r>
            <a:rPr lang="en-US" sz="2700" kern="1200" dirty="0" err="1">
              <a:solidFill>
                <a:schemeClr val="tx1"/>
              </a:solidFill>
            </a:rPr>
            <a:t>Dhyan</a:t>
          </a:r>
          <a:r>
            <a:rPr lang="en-US" sz="2700" kern="1200" dirty="0">
              <a:solidFill>
                <a:schemeClr val="tx1"/>
              </a:solidFill>
            </a:rPr>
            <a:t> Shah</a:t>
          </a:r>
        </a:p>
      </dsp:txBody>
      <dsp:txXfrm>
        <a:off x="235976" y="1707878"/>
        <a:ext cx="1645680" cy="56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8D469-686F-F544-B370-142DBD3BC682}">
      <dsp:nvSpPr>
        <dsp:cNvPr id="0" name=""/>
        <dsp:cNvSpPr/>
      </dsp:nvSpPr>
      <dsp:spPr>
        <a:xfrm>
          <a:off x="174382" y="0"/>
          <a:ext cx="1699139" cy="1699139"/>
        </a:xfrm>
        <a:prstGeom prst="ellipse">
          <a:avLst/>
        </a:prstGeom>
        <a:blipFill>
          <a:blip xmlns:r="http://schemas.openxmlformats.org/officeDocument/2006/relationships" r:embed="rId1">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F71FB6-9986-5A43-B69E-76964DD2F7FD}">
      <dsp:nvSpPr>
        <dsp:cNvPr id="0" name=""/>
        <dsp:cNvSpPr/>
      </dsp:nvSpPr>
      <dsp:spPr>
        <a:xfrm>
          <a:off x="0" y="1707878"/>
          <a:ext cx="2199496" cy="56071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Chandler Vaughn</a:t>
          </a:r>
        </a:p>
      </dsp:txBody>
      <dsp:txXfrm>
        <a:off x="0" y="1707878"/>
        <a:ext cx="2199496" cy="5607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91415B4-81E4-4AC4-90AB-397CCE382C1C}" type="datetimeFigureOut">
              <a:rPr lang="en-US" smtClean="0"/>
              <a:t>3/19/20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1FFE75A-7B47-4FA7-A494-913BA8B69132}" type="slidenum">
              <a:rPr lang="en-US" smtClean="0"/>
              <a:t>‹#›</a:t>
            </a:fld>
            <a:endParaRPr lang="en-US"/>
          </a:p>
        </p:txBody>
      </p:sp>
    </p:spTree>
    <p:extLst>
      <p:ext uri="{BB962C8B-B14F-4D97-AF65-F5344CB8AC3E}">
        <p14:creationId xmlns:p14="http://schemas.microsoft.com/office/powerpoint/2010/main" val="1469742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66509" y="347979"/>
            <a:ext cx="7610981" cy="88391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3/19/20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819900"/>
            <a:ext cx="9144000" cy="0"/>
          </a:xfrm>
          <a:custGeom>
            <a:avLst/>
            <a:gdLst/>
            <a:ahLst/>
            <a:cxnLst/>
            <a:rect l="l" t="t" r="r" b="b"/>
            <a:pathLst>
              <a:path w="9144000">
                <a:moveTo>
                  <a:pt x="0" y="0"/>
                </a:moveTo>
                <a:lnTo>
                  <a:pt x="9144000" y="0"/>
                </a:lnTo>
              </a:path>
            </a:pathLst>
          </a:custGeom>
          <a:ln w="76200">
            <a:solidFill>
              <a:srgbClr val="354CA1"/>
            </a:solidFill>
          </a:ln>
        </p:spPr>
        <p:txBody>
          <a:bodyPr wrap="square" lIns="0" tIns="0" rIns="0" bIns="0" rtlCol="0"/>
          <a:lstStyle/>
          <a:p>
            <a:endParaRPr/>
          </a:p>
        </p:txBody>
      </p:sp>
      <p:sp>
        <p:nvSpPr>
          <p:cNvPr id="17" name="bk object 17"/>
          <p:cNvSpPr/>
          <p:nvPr/>
        </p:nvSpPr>
        <p:spPr>
          <a:xfrm>
            <a:off x="0" y="0"/>
            <a:ext cx="9144000" cy="304800"/>
          </a:xfrm>
          <a:custGeom>
            <a:avLst/>
            <a:gdLst/>
            <a:ahLst/>
            <a:cxnLst/>
            <a:rect l="l" t="t" r="r" b="b"/>
            <a:pathLst>
              <a:path w="9144000" h="304800">
                <a:moveTo>
                  <a:pt x="0" y="304800"/>
                </a:moveTo>
                <a:lnTo>
                  <a:pt x="9144000" y="304800"/>
                </a:lnTo>
                <a:lnTo>
                  <a:pt x="9144000" y="0"/>
                </a:lnTo>
                <a:lnTo>
                  <a:pt x="0" y="0"/>
                </a:lnTo>
                <a:lnTo>
                  <a:pt x="0" y="304800"/>
                </a:lnTo>
                <a:close/>
              </a:path>
            </a:pathLst>
          </a:custGeom>
          <a:solidFill>
            <a:srgbClr val="354CA1"/>
          </a:solidFill>
        </p:spPr>
        <p:txBody>
          <a:bodyPr wrap="square" lIns="0" tIns="0" rIns="0" bIns="0" rtlCol="0"/>
          <a:lstStyle/>
          <a:p>
            <a:endParaRPr/>
          </a:p>
        </p:txBody>
      </p:sp>
      <p:sp>
        <p:nvSpPr>
          <p:cNvPr id="2" name="Holder 2"/>
          <p:cNvSpPr>
            <a:spLocks noGrp="1"/>
          </p:cNvSpPr>
          <p:nvPr>
            <p:ph type="title"/>
          </p:nvPr>
        </p:nvSpPr>
        <p:spPr>
          <a:xfrm>
            <a:off x="565435" y="439420"/>
            <a:ext cx="8013129" cy="695960"/>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9230" y="2623270"/>
            <a:ext cx="9125539" cy="2154554"/>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3/19/20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2150" y="2825750"/>
            <a:ext cx="7772400" cy="0"/>
          </a:xfrm>
          <a:custGeom>
            <a:avLst/>
            <a:gdLst/>
            <a:ahLst/>
            <a:cxnLst/>
            <a:rect l="l" t="t" r="r" b="b"/>
            <a:pathLst>
              <a:path w="7772400">
                <a:moveTo>
                  <a:pt x="0" y="0"/>
                </a:moveTo>
                <a:lnTo>
                  <a:pt x="7772400" y="1"/>
                </a:lnTo>
              </a:path>
            </a:pathLst>
          </a:custGeom>
          <a:ln w="12700">
            <a:solidFill>
              <a:srgbClr val="000000"/>
            </a:solidFill>
          </a:ln>
        </p:spPr>
        <p:txBody>
          <a:bodyPr wrap="square" lIns="0" tIns="0" rIns="0" bIns="0" rtlCol="0"/>
          <a:lstStyle/>
          <a:p>
            <a:endParaRPr/>
          </a:p>
        </p:txBody>
      </p:sp>
      <p:sp>
        <p:nvSpPr>
          <p:cNvPr id="3" name="object 3"/>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object 4"/>
          <p:cNvSpPr txBox="1">
            <a:spLocks noGrp="1"/>
          </p:cNvSpPr>
          <p:nvPr>
            <p:ph type="title"/>
          </p:nvPr>
        </p:nvSpPr>
        <p:spPr>
          <a:xfrm>
            <a:off x="764540" y="1987666"/>
            <a:ext cx="7388860" cy="689932"/>
          </a:xfrm>
          <a:prstGeom prst="rect">
            <a:avLst/>
          </a:prstGeom>
        </p:spPr>
        <p:txBody>
          <a:bodyPr vert="horz" wrap="square" lIns="0" tIns="12700" rIns="0" bIns="0" rtlCol="0">
            <a:spAutoFit/>
          </a:bodyPr>
          <a:lstStyle/>
          <a:p>
            <a:pPr marL="12700">
              <a:lnSpc>
                <a:spcPct val="100000"/>
              </a:lnSpc>
              <a:spcBef>
                <a:spcPts val="100"/>
              </a:spcBef>
            </a:pPr>
            <a:r>
              <a:rPr lang="en-US" spc="-5" dirty="0"/>
              <a:t>Initial Project Presentation</a:t>
            </a:r>
          </a:p>
        </p:txBody>
      </p:sp>
      <p:sp>
        <p:nvSpPr>
          <p:cNvPr id="6" name="object 4">
            <a:extLst>
              <a:ext uri="{FF2B5EF4-FFF2-40B4-BE49-F238E27FC236}">
                <a16:creationId xmlns:a16="http://schemas.microsoft.com/office/drawing/2014/main" id="{36E01FBF-E0A7-439B-BA58-3ED0B82BB7FE}"/>
              </a:ext>
            </a:extLst>
          </p:cNvPr>
          <p:cNvSpPr txBox="1">
            <a:spLocks/>
          </p:cNvSpPr>
          <p:nvPr/>
        </p:nvSpPr>
        <p:spPr>
          <a:xfrm>
            <a:off x="764540" y="2894444"/>
            <a:ext cx="2740660" cy="764312"/>
          </a:xfrm>
          <a:prstGeom prst="rect">
            <a:avLst/>
          </a:prstGeom>
        </p:spPr>
        <p:txBody>
          <a:bodyPr vert="horz" wrap="square" lIns="0" tIns="12700" rIns="0" bIns="0" rtlCol="0">
            <a:spAutoFit/>
          </a:bodyPr>
          <a:lstStyle>
            <a:lvl1pPr>
              <a:defRPr sz="4400" b="0" i="0">
                <a:solidFill>
                  <a:schemeClr val="tx1"/>
                </a:solidFill>
                <a:latin typeface="Arial"/>
                <a:ea typeface="+mj-ea"/>
                <a:cs typeface="Arial"/>
              </a:defRPr>
            </a:lvl1pPr>
          </a:lstStyle>
          <a:p>
            <a:pPr marL="355600" indent="-342900">
              <a:spcBef>
                <a:spcPts val="100"/>
              </a:spcBef>
              <a:buFont typeface="Arial" panose="020B0604020202020204" pitchFamily="34" charset="0"/>
              <a:buChar char="•"/>
            </a:pPr>
            <a:r>
              <a:rPr lang="en-US" sz="2400" kern="0" spc="-5" dirty="0" err="1"/>
              <a:t>Dhyan</a:t>
            </a:r>
            <a:r>
              <a:rPr lang="en-US" sz="2400" kern="0" spc="-5" dirty="0"/>
              <a:t> Shah</a:t>
            </a:r>
          </a:p>
          <a:p>
            <a:pPr marL="355600" indent="-342900">
              <a:spcBef>
                <a:spcPts val="100"/>
              </a:spcBef>
              <a:buFont typeface="Arial" panose="020B0604020202020204" pitchFamily="34" charset="0"/>
              <a:buChar char="•"/>
            </a:pPr>
            <a:r>
              <a:rPr lang="en-US" sz="2400" kern="0" spc="-5" dirty="0"/>
              <a:t>Chandler Vaughn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p:txBody>
          <a:bodyPr/>
          <a:lstStyle/>
          <a:p>
            <a:pPr marR="0" lvl="0">
              <a:lnSpc>
                <a:spcPct val="107000"/>
              </a:lnSpc>
              <a:spcBef>
                <a:spcPts val="0"/>
              </a:spcBef>
              <a:spcAft>
                <a:spcPts val="0"/>
              </a:spcAft>
            </a:pPr>
            <a:r>
              <a:rPr lang="en-US" sz="3200" dirty="0">
                <a:latin typeface="Calibri" panose="020F0502020204030204" pitchFamily="34" charset="0"/>
                <a:ea typeface="Calibri" panose="020F0502020204030204" pitchFamily="34" charset="0"/>
                <a:cs typeface="Times New Roman" panose="02020603050405020304" pitchFamily="18" charset="0"/>
              </a:rPr>
              <a:t>At least 2 candidate ARMA / ARIMA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5C93EE-CF06-644D-93FE-ED88D589648E}"/>
                  </a:ext>
                </a:extLst>
              </p:cNvPr>
              <p:cNvSpPr txBox="1"/>
              <p:nvPr/>
            </p:nvSpPr>
            <p:spPr>
              <a:xfrm>
                <a:off x="54782" y="1505312"/>
                <a:ext cx="10548016" cy="598625"/>
              </a:xfrm>
              <a:prstGeom prst="rect">
                <a:avLst/>
              </a:prstGeom>
              <a:noFill/>
            </p:spPr>
            <p:txBody>
              <a:bodyPr wrap="square" rtlCol="0">
                <a:spAutoFit/>
              </a:bodyPr>
              <a:lstStyle/>
              <a:p>
                <a:r>
                  <a:rPr lang="en-US" dirty="0"/>
                  <a:t>(1-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r>
                          <a:rPr lang="en-US" b="0" i="1" smtClean="0">
                            <a:latin typeface="Cambria Math" panose="02040503050406030204" pitchFamily="18" charset="0"/>
                          </a:rPr>
                          <m:t>4</m:t>
                        </m:r>
                      </m:sup>
                    </m:sSup>
                    <m:r>
                      <a:rPr lang="en-US" b="0" i="1" smtClean="0">
                        <a:latin typeface="Cambria Math" panose="02040503050406030204" pitchFamily="18" charset="0"/>
                      </a:rPr>
                      <m:t>)</m:t>
                    </m:r>
                    <m:r>
                      <a:rPr lang="en-US" i="1" smtClean="0">
                        <a:latin typeface="Cambria Math" panose="02040503050406030204" pitchFamily="18" charset="0"/>
                      </a:rPr>
                      <m:t> </m:t>
                    </m:r>
                    <m:d>
                      <m:dPr>
                        <m:ctrlPr>
                          <a:rPr lang="en-US" i="1" smtClean="0">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m:t>
                            </m:r>
                            <m:r>
                              <a:rPr lang="en-US" b="0" i="1" smtClean="0">
                                <a:latin typeface="Cambria Math" panose="02040503050406030204" pitchFamily="18" charset="0"/>
                              </a:rPr>
                              <m:t>−2.19</m:t>
                            </m:r>
                            <m:r>
                              <a:rPr lang="en-US" i="1" smtClean="0">
                                <a:latin typeface="Cambria Math" panose="02040503050406030204" pitchFamily="18" charset="0"/>
                              </a:rPr>
                              <m:t> </m:t>
                            </m:r>
                            <m:r>
                              <a:rPr lang="en-US" i="1">
                                <a:latin typeface="Cambria Math" panose="02040503050406030204" pitchFamily="18" charset="0"/>
                              </a:rPr>
                              <m:t>𝐵</m:t>
                            </m:r>
                            <m:r>
                              <a:rPr lang="en-US" b="0" i="1" smtClean="0">
                                <a:latin typeface="Cambria Math" panose="02040503050406030204" pitchFamily="18" charset="0"/>
                              </a:rPr>
                              <m:t>+1.49</m:t>
                            </m:r>
                            <m:r>
                              <a:rPr lang="en-US"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b="0" i="1" smtClean="0">
                                <a:latin typeface="Cambria Math" panose="02040503050406030204" pitchFamily="18" charset="0"/>
                              </a:rPr>
                              <m:t>−0.3</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02</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004</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e>
                          <m:e>
                            <m:r>
                              <a:rPr lang="en-US" b="0" i="1" smtClean="0">
                                <a:latin typeface="Cambria Math" panose="02040503050406030204" pitchFamily="18" charset="0"/>
                              </a:rPr>
                              <m:t> −</m:t>
                            </m:r>
                            <m:r>
                              <a:rPr lang="en-US" i="1">
                                <a:latin typeface="Cambria Math" panose="02040503050406030204" pitchFamily="18" charset="0"/>
                              </a:rPr>
                              <m:t>0.</m:t>
                            </m:r>
                            <m:r>
                              <a:rPr lang="en-US" b="0" i="1" smtClean="0">
                                <a:latin typeface="Cambria Math" panose="02040503050406030204" pitchFamily="18" charset="0"/>
                              </a:rPr>
                              <m:t>08</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a:rPr lang="en-US" b="0" i="1" smtClean="0">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19</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i="1">
                                <a:latin typeface="Cambria Math" panose="02040503050406030204" pitchFamily="18" charset="0"/>
                              </a:rPr>
                              <m:t>0.</m:t>
                            </m:r>
                            <m:r>
                              <a:rPr lang="en-US" b="0" i="1" smtClean="0">
                                <a:latin typeface="Cambria Math" panose="02040503050406030204" pitchFamily="18" charset="0"/>
                              </a:rPr>
                              <m:t>21 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r>
                              <a:rPr lang="en-US" b="0" i="1" smtClean="0">
                                <a:latin typeface="Cambria Math" panose="02040503050406030204" pitchFamily="18" charset="0"/>
                              </a:rPr>
                              <m:t>+0.1</m:t>
                            </m:r>
                            <m:r>
                              <a:rPr lang="en-US" i="1">
                                <a:latin typeface="Cambria Math" panose="02040503050406030204" pitchFamily="18" charset="0"/>
                              </a:rPr>
                              <m:t> </m:t>
                            </m:r>
                            <m:sSup>
                              <m:sSupPr>
                                <m:ctrlPr>
                                  <a:rPr lang="en-US" i="1" smtClean="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e>
                        </m:eqArr>
                      </m:e>
                    </m:d>
                  </m:oMath>
                </a14:m>
                <a:endParaRPr lang="en-US" dirty="0"/>
              </a:p>
            </p:txBody>
          </p:sp>
        </mc:Choice>
        <mc:Fallback xmlns="">
          <p:sp>
            <p:nvSpPr>
              <p:cNvPr id="7" name="TextBox 6">
                <a:extLst>
                  <a:ext uri="{FF2B5EF4-FFF2-40B4-BE49-F238E27FC236}">
                    <a16:creationId xmlns:a16="http://schemas.microsoft.com/office/drawing/2014/main" id="{A15C93EE-CF06-644D-93FE-ED88D589648E}"/>
                  </a:ext>
                </a:extLst>
              </p:cNvPr>
              <p:cNvSpPr txBox="1">
                <a:spLocks noRot="1" noChangeAspect="1" noMove="1" noResize="1" noEditPoints="1" noAdjustHandles="1" noChangeArrowheads="1" noChangeShapeType="1" noTextEdit="1"/>
              </p:cNvSpPr>
              <p:nvPr/>
            </p:nvSpPr>
            <p:spPr>
              <a:xfrm>
                <a:off x="54782" y="1505312"/>
                <a:ext cx="10548016" cy="598625"/>
              </a:xfrm>
              <a:prstGeom prst="rect">
                <a:avLst/>
              </a:prstGeom>
              <a:blipFill>
                <a:blip r:embed="rId3"/>
                <a:stretch>
                  <a:fillRect l="-361" b="-1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203497-E339-8F47-9F84-E0D77452BCDD}"/>
              </a:ext>
            </a:extLst>
          </p:cNvPr>
          <p:cNvSpPr txBox="1"/>
          <p:nvPr/>
        </p:nvSpPr>
        <p:spPr>
          <a:xfrm>
            <a:off x="3357546" y="1202476"/>
            <a:ext cx="1555234" cy="369332"/>
          </a:xfrm>
          <a:prstGeom prst="rect">
            <a:avLst/>
          </a:prstGeom>
          <a:noFill/>
        </p:spPr>
        <p:txBody>
          <a:bodyPr wrap="none" rtlCol="0">
            <a:spAutoFit/>
          </a:bodyPr>
          <a:lstStyle/>
          <a:p>
            <a:r>
              <a:rPr lang="en-US" dirty="0"/>
              <a:t>ARIMA(9,24,1)</a:t>
            </a:r>
          </a:p>
        </p:txBody>
      </p:sp>
      <p:sp>
        <p:nvSpPr>
          <p:cNvPr id="9" name="TextBox 8">
            <a:extLst>
              <a:ext uri="{FF2B5EF4-FFF2-40B4-BE49-F238E27FC236}">
                <a16:creationId xmlns:a16="http://schemas.microsoft.com/office/drawing/2014/main" id="{4DFD074F-2DB8-FD4F-B884-F8EDF316D304}"/>
              </a:ext>
            </a:extLst>
          </p:cNvPr>
          <p:cNvSpPr txBox="1"/>
          <p:nvPr/>
        </p:nvSpPr>
        <p:spPr>
          <a:xfrm>
            <a:off x="457200" y="1202476"/>
            <a:ext cx="2900346" cy="369332"/>
          </a:xfrm>
          <a:prstGeom prst="rect">
            <a:avLst/>
          </a:prstGeom>
          <a:noFill/>
        </p:spPr>
        <p:txBody>
          <a:bodyPr wrap="none" rtlCol="0">
            <a:spAutoFit/>
          </a:bodyPr>
          <a:lstStyle/>
          <a:p>
            <a:r>
              <a:rPr lang="en-US" dirty="0"/>
              <a:t>Candidate Model – Seasonal </a:t>
            </a:r>
          </a:p>
        </p:txBody>
      </p:sp>
      <p:sp>
        <p:nvSpPr>
          <p:cNvPr id="10" name="TextBox 9">
            <a:extLst>
              <a:ext uri="{FF2B5EF4-FFF2-40B4-BE49-F238E27FC236}">
                <a16:creationId xmlns:a16="http://schemas.microsoft.com/office/drawing/2014/main" id="{FAF3CA23-BD79-554C-8C36-7EF00FDD4878}"/>
              </a:ext>
            </a:extLst>
          </p:cNvPr>
          <p:cNvSpPr txBox="1"/>
          <p:nvPr/>
        </p:nvSpPr>
        <p:spPr>
          <a:xfrm>
            <a:off x="1316847" y="2369732"/>
            <a:ext cx="1491114" cy="369332"/>
          </a:xfrm>
          <a:prstGeom prst="rect">
            <a:avLst/>
          </a:prstGeom>
          <a:noFill/>
        </p:spPr>
        <p:txBody>
          <a:bodyPr wrap="none" rtlCol="0">
            <a:spAutoFit/>
          </a:bodyPr>
          <a:lstStyle/>
          <a:p>
            <a:r>
              <a:rPr lang="en-US" dirty="0"/>
              <a:t>BIC: 13.31252</a:t>
            </a:r>
          </a:p>
        </p:txBody>
      </p:sp>
      <p:sp>
        <p:nvSpPr>
          <p:cNvPr id="11" name="Rectangle 10">
            <a:extLst>
              <a:ext uri="{FF2B5EF4-FFF2-40B4-BE49-F238E27FC236}">
                <a16:creationId xmlns:a16="http://schemas.microsoft.com/office/drawing/2014/main" id="{AD576019-B6E5-544C-8773-A28C301345B0}"/>
              </a:ext>
            </a:extLst>
          </p:cNvPr>
          <p:cNvSpPr/>
          <p:nvPr/>
        </p:nvSpPr>
        <p:spPr>
          <a:xfrm>
            <a:off x="6430748" y="2375718"/>
            <a:ext cx="1527982" cy="369332"/>
          </a:xfrm>
          <a:prstGeom prst="rect">
            <a:avLst/>
          </a:prstGeom>
        </p:spPr>
        <p:txBody>
          <a:bodyPr wrap="none">
            <a:spAutoFit/>
          </a:bodyPr>
          <a:lstStyle/>
          <a:p>
            <a:r>
              <a:rPr lang="en-US" dirty="0"/>
              <a:t>ASE: 4302387</a:t>
            </a:r>
          </a:p>
        </p:txBody>
      </p:sp>
      <p:pic>
        <p:nvPicPr>
          <p:cNvPr id="5" name="Picture 4">
            <a:extLst>
              <a:ext uri="{FF2B5EF4-FFF2-40B4-BE49-F238E27FC236}">
                <a16:creationId xmlns:a16="http://schemas.microsoft.com/office/drawing/2014/main" id="{A567F1AF-ED11-D742-893C-7EA253DAEFFF}"/>
              </a:ext>
            </a:extLst>
          </p:cNvPr>
          <p:cNvPicPr>
            <a:picLocks noChangeAspect="1"/>
          </p:cNvPicPr>
          <p:nvPr/>
        </p:nvPicPr>
        <p:blipFill>
          <a:blip r:embed="rId4"/>
          <a:stretch>
            <a:fillRect/>
          </a:stretch>
        </p:blipFill>
        <p:spPr>
          <a:xfrm>
            <a:off x="882650" y="2777164"/>
            <a:ext cx="7378700" cy="3814136"/>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3097C2F-7789-2D48-BC92-5D1ED84312EF}"/>
                  </a:ext>
                </a:extLst>
              </p:cNvPr>
              <p:cNvSpPr/>
              <p:nvPr/>
            </p:nvSpPr>
            <p:spPr>
              <a:xfrm>
                <a:off x="3989929" y="2369732"/>
                <a:ext cx="1740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Arial" pitchFamily="34" charset="0"/>
                            </a:rPr>
                          </m:ctrlPr>
                        </m:sSubSupPr>
                        <m:e>
                          <m:r>
                            <a:rPr lang="en-US" i="1">
                              <a:latin typeface="Cambria Math" panose="02040503050406030204" pitchFamily="18" charset="0"/>
                              <a:ea typeface="Cambria Math" panose="02040503050406030204" pitchFamily="18" charset="0"/>
                              <a:cs typeface="Arial" pitchFamily="34" charset="0"/>
                            </a:rPr>
                            <m:t>𝜎</m:t>
                          </m:r>
                        </m:e>
                        <m:sub>
                          <m:r>
                            <a:rPr lang="en-US" i="1">
                              <a:latin typeface="Cambria Math" panose="02040503050406030204" pitchFamily="18" charset="0"/>
                              <a:cs typeface="Arial" pitchFamily="34" charset="0"/>
                            </a:rPr>
                            <m:t>𝑎</m:t>
                          </m:r>
                        </m:sub>
                        <m:sup>
                          <m:r>
                            <a:rPr lang="en-US" i="1">
                              <a:latin typeface="Cambria Math" panose="02040503050406030204" pitchFamily="18" charset="0"/>
                              <a:cs typeface="Arial" pitchFamily="34" charset="0"/>
                            </a:rPr>
                            <m:t>2</m:t>
                          </m:r>
                        </m:sup>
                      </m:sSubSup>
                      <m:r>
                        <a:rPr lang="en-US" i="1">
                          <a:latin typeface="Cambria Math" panose="02040503050406030204" pitchFamily="18" charset="0"/>
                          <a:cs typeface="Arial" pitchFamily="34" charset="0"/>
                        </a:rPr>
                        <m:t>=571983.1</m:t>
                      </m:r>
                    </m:oMath>
                  </m:oMathPara>
                </a14:m>
                <a:endParaRPr lang="en-US" dirty="0"/>
              </a:p>
            </p:txBody>
          </p:sp>
        </mc:Choice>
        <mc:Fallback xmlns="">
          <p:sp>
            <p:nvSpPr>
              <p:cNvPr id="12" name="Rectangle 11">
                <a:extLst>
                  <a:ext uri="{FF2B5EF4-FFF2-40B4-BE49-F238E27FC236}">
                    <a16:creationId xmlns:a16="http://schemas.microsoft.com/office/drawing/2014/main" id="{D3097C2F-7789-2D48-BC92-5D1ED84312EF}"/>
                  </a:ext>
                </a:extLst>
              </p:cNvPr>
              <p:cNvSpPr>
                <a:spLocks noRot="1" noChangeAspect="1" noMove="1" noResize="1" noEditPoints="1" noAdjustHandles="1" noChangeArrowheads="1" noChangeShapeType="1" noTextEdit="1"/>
              </p:cNvSpPr>
              <p:nvPr/>
            </p:nvSpPr>
            <p:spPr>
              <a:xfrm>
                <a:off x="3989929" y="2369732"/>
                <a:ext cx="174022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64CC02-8850-3540-8BC6-E3D053151C48}"/>
                  </a:ext>
                </a:extLst>
              </p:cNvPr>
              <p:cNvSpPr txBox="1"/>
              <p:nvPr/>
            </p:nvSpPr>
            <p:spPr>
              <a:xfrm>
                <a:off x="6172200" y="1595933"/>
                <a:ext cx="27896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𝑡</m:t>
                          </m:r>
                        </m:sub>
                      </m:sSub>
                      <m:r>
                        <a:rPr lang="en-US" b="0" i="1" smtClean="0">
                          <a:latin typeface="Cambria Math" panose="02040503050406030204" pitchFamily="18" charset="0"/>
                        </a:rPr>
                        <m:t>+20)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.96</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4" name="TextBox 13">
                <a:extLst>
                  <a:ext uri="{FF2B5EF4-FFF2-40B4-BE49-F238E27FC236}">
                    <a16:creationId xmlns:a16="http://schemas.microsoft.com/office/drawing/2014/main" id="{7864CC02-8850-3540-8BC6-E3D053151C48}"/>
                  </a:ext>
                </a:extLst>
              </p:cNvPr>
              <p:cNvSpPr txBox="1">
                <a:spLocks noRot="1" noChangeAspect="1" noMove="1" noResize="1" noEditPoints="1" noAdjustHandles="1" noChangeArrowheads="1" noChangeShapeType="1" noTextEdit="1"/>
              </p:cNvSpPr>
              <p:nvPr/>
            </p:nvSpPr>
            <p:spPr>
              <a:xfrm>
                <a:off x="6172200" y="1595933"/>
                <a:ext cx="2789674" cy="369332"/>
              </a:xfrm>
              <a:prstGeom prst="rect">
                <a:avLst/>
              </a:prstGeom>
              <a:blipFill>
                <a:blip r:embed="rId6"/>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80196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503536"/>
          </a:xfrm>
        </p:spPr>
        <p:txBody>
          <a:bodyPr/>
          <a:lstStyle/>
          <a:p>
            <a:pPr marR="0" lvl="0">
              <a:lnSpc>
                <a:spcPct val="107000"/>
              </a:lnSpc>
              <a:spcBef>
                <a:spcPts val="0"/>
              </a:spcBef>
              <a:spcAft>
                <a:spcPts val="0"/>
              </a:spcAft>
            </a:pPr>
            <a:r>
              <a:rPr lang="en-US" sz="3200" dirty="0">
                <a:latin typeface="Calibri" panose="020F0502020204030204" pitchFamily="34" charset="0"/>
                <a:ea typeface="Calibri" panose="020F0502020204030204" pitchFamily="34" charset="0"/>
                <a:cs typeface="Times New Roman" panose="02020603050405020304" pitchFamily="18" charset="0"/>
              </a:rPr>
              <a:t>Strategy / Plans for the rest of the analysis</a:t>
            </a:r>
          </a:p>
        </p:txBody>
      </p:sp>
      <p:sp>
        <p:nvSpPr>
          <p:cNvPr id="5" name="TextBox 4">
            <a:extLst>
              <a:ext uri="{FF2B5EF4-FFF2-40B4-BE49-F238E27FC236}">
                <a16:creationId xmlns:a16="http://schemas.microsoft.com/office/drawing/2014/main" id="{82195A3F-E071-6941-99DD-FB7411E6F829}"/>
              </a:ext>
            </a:extLst>
          </p:cNvPr>
          <p:cNvSpPr txBox="1"/>
          <p:nvPr/>
        </p:nvSpPr>
        <p:spPr>
          <a:xfrm>
            <a:off x="914400" y="1456267"/>
            <a:ext cx="8101385" cy="2308324"/>
          </a:xfrm>
          <a:prstGeom prst="rect">
            <a:avLst/>
          </a:prstGeom>
          <a:noFill/>
        </p:spPr>
        <p:txBody>
          <a:bodyPr wrap="none" rtlCol="0">
            <a:spAutoFit/>
          </a:bodyPr>
          <a:lstStyle/>
          <a:p>
            <a:pPr marL="285750" indent="-285750">
              <a:buFont typeface="Arial" panose="020B0604020202020204" pitchFamily="34" charset="0"/>
              <a:buChar char="•"/>
            </a:pPr>
            <a:r>
              <a:rPr lang="en-US" dirty="0"/>
              <a:t>Review outliers and opportunities for imputation</a:t>
            </a:r>
          </a:p>
          <a:p>
            <a:pPr marL="742950" lvl="1" indent="-285750">
              <a:buFont typeface="Arial" panose="020B0604020202020204" pitchFamily="34" charset="0"/>
              <a:buChar char="•"/>
            </a:pPr>
            <a:r>
              <a:rPr lang="en-US" dirty="0"/>
              <a:t>This was largely ignored for this initial analysis, however we anticipate there </a:t>
            </a:r>
            <a:br>
              <a:rPr lang="en-US" dirty="0"/>
            </a:br>
            <a:r>
              <a:rPr lang="en-US" dirty="0"/>
              <a:t>are opportunities to improve the data quality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for other seasonal factors beyond a 24 hour cycle</a:t>
            </a:r>
          </a:p>
          <a:p>
            <a:pPr marL="742950" lvl="1" indent="-285750">
              <a:buFont typeface="Arial" panose="020B0604020202020204" pitchFamily="34" charset="0"/>
              <a:buChar char="•"/>
            </a:pPr>
            <a:r>
              <a:rPr lang="en-US" dirty="0"/>
              <a:t>There are likely holiday and time of year factors we should include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Incorporate dependent variable into the analysis</a:t>
            </a:r>
          </a:p>
        </p:txBody>
      </p:sp>
    </p:spTree>
    <p:extLst>
      <p:ext uri="{BB962C8B-B14F-4D97-AF65-F5344CB8AC3E}">
        <p14:creationId xmlns:p14="http://schemas.microsoft.com/office/powerpoint/2010/main" val="61548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71600" y="2781300"/>
            <a:ext cx="6502398" cy="5715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677108"/>
          </a:xfrm>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Identify yourself and your team</a:t>
            </a:r>
            <a:endParaRPr lang="en-US" dirty="0"/>
          </a:p>
        </p:txBody>
      </p:sp>
      <p:sp>
        <p:nvSpPr>
          <p:cNvPr id="6" name="Rectangle 5">
            <a:extLst>
              <a:ext uri="{FF2B5EF4-FFF2-40B4-BE49-F238E27FC236}">
                <a16:creationId xmlns:a16="http://schemas.microsoft.com/office/drawing/2014/main" id="{77008689-BC69-4C0E-9FFE-A758CC740524}"/>
              </a:ext>
            </a:extLst>
          </p:cNvPr>
          <p:cNvSpPr/>
          <p:nvPr/>
        </p:nvSpPr>
        <p:spPr>
          <a:xfrm>
            <a:off x="1143000" y="4528304"/>
            <a:ext cx="7543800" cy="1200329"/>
          </a:xfrm>
          <a:prstGeom prst="rect">
            <a:avLst/>
          </a:prstGeom>
        </p:spPr>
        <p:txBody>
          <a:bodyPr wrap="square">
            <a:spAutoFit/>
          </a:bodyPr>
          <a:lstStyle/>
          <a:p>
            <a:r>
              <a:rPr lang="en-US" dirty="0"/>
              <a:t>3-minute YouTube video: </a:t>
            </a:r>
          </a:p>
          <a:p>
            <a:endParaRPr lang="en-US" dirty="0"/>
          </a:p>
          <a:p>
            <a:pPr marL="285750" indent="-285750">
              <a:buFont typeface="Arial" panose="020B0604020202020204" pitchFamily="34" charset="0"/>
              <a:buChar char="•"/>
            </a:pPr>
            <a:r>
              <a:rPr lang="en-US" dirty="0"/>
              <a:t>You can use the same slides, but each team member must make the full presentation with all the slides.</a:t>
            </a:r>
          </a:p>
        </p:txBody>
      </p:sp>
      <p:graphicFrame>
        <p:nvGraphicFramePr>
          <p:cNvPr id="9" name="Diagram 8">
            <a:extLst>
              <a:ext uri="{FF2B5EF4-FFF2-40B4-BE49-F238E27FC236}">
                <a16:creationId xmlns:a16="http://schemas.microsoft.com/office/drawing/2014/main" id="{11A4F729-3C00-114C-8D01-F9ADE441498E}"/>
              </a:ext>
            </a:extLst>
          </p:cNvPr>
          <p:cNvGraphicFramePr/>
          <p:nvPr>
            <p:extLst>
              <p:ext uri="{D42A27DB-BD31-4B8C-83A1-F6EECF244321}">
                <p14:modId xmlns:p14="http://schemas.microsoft.com/office/powerpoint/2010/main" val="1989043143"/>
              </p:ext>
            </p:extLst>
          </p:nvPr>
        </p:nvGraphicFramePr>
        <p:xfrm>
          <a:off x="1371600" y="1524000"/>
          <a:ext cx="3398279" cy="2682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0F6C6B54-99CA-0E41-8618-2133E6A7F290}"/>
              </a:ext>
            </a:extLst>
          </p:cNvPr>
          <p:cNvGraphicFramePr/>
          <p:nvPr>
            <p:extLst>
              <p:ext uri="{D42A27DB-BD31-4B8C-83A1-F6EECF244321}">
                <p14:modId xmlns:p14="http://schemas.microsoft.com/office/powerpoint/2010/main" val="607739074"/>
              </p:ext>
            </p:extLst>
          </p:nvPr>
        </p:nvGraphicFramePr>
        <p:xfrm>
          <a:off x="5638800" y="1524000"/>
          <a:ext cx="3398279" cy="26825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81638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629403"/>
          </a:xfrm>
        </p:spPr>
        <p:txBody>
          <a:bodyPr/>
          <a:lstStyle/>
          <a:p>
            <a:pPr marR="0" lvl="0">
              <a:lnSpc>
                <a:spcPct val="107000"/>
              </a:lnSpc>
              <a:spcBef>
                <a:spcPts val="0"/>
              </a:spcBef>
              <a:spcAft>
                <a:spcPts val="0"/>
              </a:spcAft>
            </a:pPr>
            <a:r>
              <a:rPr lang="en-US" sz="4000" dirty="0">
                <a:latin typeface="Calibri" panose="020F0502020204030204" pitchFamily="34" charset="0"/>
                <a:ea typeface="Calibri" panose="020F0502020204030204" pitchFamily="34" charset="0"/>
                <a:cs typeface="Times New Roman" panose="02020603050405020304" pitchFamily="18" charset="0"/>
              </a:rPr>
              <a:t>Describe Data Set / Time Series</a:t>
            </a:r>
          </a:p>
        </p:txBody>
      </p:sp>
      <p:sp>
        <p:nvSpPr>
          <p:cNvPr id="9" name="Text Placeholder 8">
            <a:extLst>
              <a:ext uri="{FF2B5EF4-FFF2-40B4-BE49-F238E27FC236}">
                <a16:creationId xmlns:a16="http://schemas.microsoft.com/office/drawing/2014/main" id="{8CA8880F-7723-5042-84E6-35438637DE81}"/>
              </a:ext>
            </a:extLst>
          </p:cNvPr>
          <p:cNvSpPr>
            <a:spLocks noGrp="1"/>
          </p:cNvSpPr>
          <p:nvPr>
            <p:ph type="body" idx="1"/>
          </p:nvPr>
        </p:nvSpPr>
        <p:spPr>
          <a:xfrm>
            <a:off x="990600" y="1321713"/>
            <a:ext cx="7391400" cy="1661993"/>
          </a:xfrm>
        </p:spPr>
        <p:txBody>
          <a:bodyPr/>
          <a:lstStyle/>
          <a:p>
            <a:r>
              <a:rPr lang="en-US" sz="1800" b="1" u="sng" dirty="0">
                <a:solidFill>
                  <a:srgbClr val="1D1C1D"/>
                </a:solidFill>
                <a:latin typeface="Slack-Lato"/>
              </a:rPr>
              <a:t>Who</a:t>
            </a:r>
            <a:r>
              <a:rPr lang="en-US" sz="1800" b="1" dirty="0">
                <a:solidFill>
                  <a:srgbClr val="1D1C1D"/>
                </a:solidFill>
                <a:latin typeface="Slack-Lato"/>
              </a:rPr>
              <a:t>:</a:t>
            </a:r>
            <a:r>
              <a:rPr lang="en-US" sz="1800" dirty="0">
                <a:solidFill>
                  <a:srgbClr val="1D1C1D"/>
                </a:solidFill>
                <a:latin typeface="Slack-Lato"/>
              </a:rPr>
              <a:t> The Minnesota Department of Transportation</a:t>
            </a:r>
            <a:endParaRPr lang="en-US" sz="1800" b="1" u="sng" dirty="0">
              <a:solidFill>
                <a:srgbClr val="1D1C1D"/>
              </a:solidFill>
              <a:latin typeface="Slack-Lato"/>
            </a:endParaRPr>
          </a:p>
          <a:p>
            <a:r>
              <a:rPr lang="en-US" sz="1800" b="1" u="sng" dirty="0">
                <a:solidFill>
                  <a:srgbClr val="1D1C1D"/>
                </a:solidFill>
                <a:latin typeface="Slack-Lato"/>
              </a:rPr>
              <a:t>What</a:t>
            </a:r>
            <a:r>
              <a:rPr lang="en-US" sz="1800" b="1" dirty="0">
                <a:solidFill>
                  <a:srgbClr val="1D1C1D"/>
                </a:solidFill>
                <a:latin typeface="Slack-Lato"/>
              </a:rPr>
              <a:t>: </a:t>
            </a:r>
            <a:r>
              <a:rPr lang="en-US" sz="1800" dirty="0">
                <a:solidFill>
                  <a:srgbClr val="1D1C1D"/>
                </a:solidFill>
                <a:latin typeface="Slack-Lato"/>
              </a:rPr>
              <a:t>Hourly Interstate 94 Westbound traffic volume for Minnesota Department of Transportation Automatic Traffic Recorder Station 301, roughly midway between Minneapolis and St Paul, MN. Hourly weather features and holidays included for impacts on traffic volume.</a:t>
            </a:r>
            <a:endParaRPr lang="en-US" sz="1800" dirty="0"/>
          </a:p>
          <a:p>
            <a:endParaRPr lang="en-US" sz="1800" dirty="0"/>
          </a:p>
        </p:txBody>
      </p:sp>
      <p:pic>
        <p:nvPicPr>
          <p:cNvPr id="8" name="Picture 7">
            <a:extLst>
              <a:ext uri="{FF2B5EF4-FFF2-40B4-BE49-F238E27FC236}">
                <a16:creationId xmlns:a16="http://schemas.microsoft.com/office/drawing/2014/main" id="{90532031-1690-AF47-B73F-10A80BC870A4}"/>
              </a:ext>
            </a:extLst>
          </p:cNvPr>
          <p:cNvPicPr>
            <a:picLocks noChangeAspect="1"/>
          </p:cNvPicPr>
          <p:nvPr/>
        </p:nvPicPr>
        <p:blipFill>
          <a:blip r:embed="rId3"/>
          <a:stretch>
            <a:fillRect/>
          </a:stretch>
        </p:blipFill>
        <p:spPr>
          <a:xfrm>
            <a:off x="6510439" y="4764563"/>
            <a:ext cx="2375025" cy="1425015"/>
          </a:xfrm>
          <a:prstGeom prst="rect">
            <a:avLst/>
          </a:prstGeom>
        </p:spPr>
      </p:pic>
      <p:sp>
        <p:nvSpPr>
          <p:cNvPr id="12" name="Rectangle 11">
            <a:extLst>
              <a:ext uri="{FF2B5EF4-FFF2-40B4-BE49-F238E27FC236}">
                <a16:creationId xmlns:a16="http://schemas.microsoft.com/office/drawing/2014/main" id="{155A8B38-5CDB-C743-B0A3-C405C52C255F}"/>
              </a:ext>
            </a:extLst>
          </p:cNvPr>
          <p:cNvSpPr/>
          <p:nvPr/>
        </p:nvSpPr>
        <p:spPr>
          <a:xfrm>
            <a:off x="952498" y="2733238"/>
            <a:ext cx="5372102" cy="2308324"/>
          </a:xfrm>
          <a:prstGeom prst="rect">
            <a:avLst/>
          </a:prstGeom>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When</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Hourly data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10/2/2012 to 09/30/2018</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Where</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 94 Westbound</a:t>
            </a:r>
          </a:p>
          <a:p>
            <a:pPr marL="742950" lvl="1" indent="-285750">
              <a:buFont typeface="Arial" panose="020B0604020202020204" pitchFamily="34" charset="0"/>
              <a:buChar char="•"/>
            </a:pPr>
            <a:r>
              <a:rPr lang="en-US" dirty="0">
                <a:solidFill>
                  <a:srgbClr val="1D1C1D"/>
                </a:solidFill>
                <a:latin typeface="Slack-Lato"/>
              </a:rPr>
              <a:t>Midway between Minneapolis and St Paul, MN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How</a:t>
            </a:r>
          </a:p>
          <a:p>
            <a:pPr marL="742950" lvl="1" indent="-285750">
              <a:buFont typeface="Arial" panose="020B0604020202020204" pitchFamily="34" charset="0"/>
              <a:buChar char="•"/>
            </a:pPr>
            <a:r>
              <a:rPr lang="en-US" dirty="0">
                <a:latin typeface="Calibri" panose="020F0502020204030204" pitchFamily="34" charset="0"/>
                <a:cs typeface="Times New Roman" panose="02020603050405020304" pitchFamily="18" charset="0"/>
              </a:rPr>
              <a:t>Utilizing ATR Station 301 and weather data</a:t>
            </a:r>
            <a:endParaRPr lang="en-US" dirty="0"/>
          </a:p>
        </p:txBody>
      </p:sp>
      <p:sp>
        <p:nvSpPr>
          <p:cNvPr id="13" name="Rectangle 12">
            <a:extLst>
              <a:ext uri="{FF2B5EF4-FFF2-40B4-BE49-F238E27FC236}">
                <a16:creationId xmlns:a16="http://schemas.microsoft.com/office/drawing/2014/main" id="{0A9917D0-EB62-8346-B526-241DFEB886F2}"/>
              </a:ext>
            </a:extLst>
          </p:cNvPr>
          <p:cNvSpPr/>
          <p:nvPr/>
        </p:nvSpPr>
        <p:spPr>
          <a:xfrm>
            <a:off x="919160" y="5266248"/>
            <a:ext cx="5372102" cy="923330"/>
          </a:xfrm>
          <a:prstGeom prst="rect">
            <a:avLst/>
          </a:prstGeom>
        </p:spPr>
        <p:txBody>
          <a:bodyPr wrap="square">
            <a:spAutoFit/>
          </a:bodyPr>
          <a:lstStyle/>
          <a:p>
            <a:r>
              <a:rPr lang="en-US" b="1" u="sng" dirty="0">
                <a:solidFill>
                  <a:srgbClr val="1D1C1D"/>
                </a:solidFill>
                <a:latin typeface="Slack-Lato"/>
              </a:rPr>
              <a:t>Why:</a:t>
            </a:r>
            <a:r>
              <a:rPr lang="en-US" b="1" dirty="0">
                <a:solidFill>
                  <a:srgbClr val="1D1C1D"/>
                </a:solidFill>
                <a:latin typeface="Slack-Lato"/>
              </a:rPr>
              <a:t> Forecasting traffic patterns is critical both on an economic and personal basis, as well as for planning  construction, maintenance, and upgrades for the DoT</a:t>
            </a:r>
            <a:endParaRPr lang="en-US" dirty="0"/>
          </a:p>
        </p:txBody>
      </p:sp>
      <p:pic>
        <p:nvPicPr>
          <p:cNvPr id="14" name="Picture 13">
            <a:extLst>
              <a:ext uri="{FF2B5EF4-FFF2-40B4-BE49-F238E27FC236}">
                <a16:creationId xmlns:a16="http://schemas.microsoft.com/office/drawing/2014/main" id="{91D3C2C4-67A4-7D4C-BD19-9239DC6C5E0D}"/>
              </a:ext>
            </a:extLst>
          </p:cNvPr>
          <p:cNvPicPr>
            <a:picLocks noChangeAspect="1"/>
          </p:cNvPicPr>
          <p:nvPr/>
        </p:nvPicPr>
        <p:blipFill>
          <a:blip r:embed="rId4"/>
          <a:stretch>
            <a:fillRect/>
          </a:stretch>
        </p:blipFill>
        <p:spPr>
          <a:xfrm>
            <a:off x="6484193" y="2698748"/>
            <a:ext cx="2427515" cy="1975884"/>
          </a:xfrm>
          <a:prstGeom prst="rect">
            <a:avLst/>
          </a:prstGeom>
        </p:spPr>
      </p:pic>
    </p:spTree>
    <p:extLst>
      <p:ext uri="{BB962C8B-B14F-4D97-AF65-F5344CB8AC3E}">
        <p14:creationId xmlns:p14="http://schemas.microsoft.com/office/powerpoint/2010/main" val="29300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629403"/>
          </a:xfrm>
        </p:spPr>
        <p:txBody>
          <a:bodyPr/>
          <a:lstStyle/>
          <a:p>
            <a:pPr marR="0" lvl="0">
              <a:lnSpc>
                <a:spcPct val="107000"/>
              </a:lnSpc>
              <a:spcBef>
                <a:spcPts val="0"/>
              </a:spcBef>
              <a:spcAft>
                <a:spcPts val="0"/>
              </a:spcAft>
            </a:pPr>
            <a:r>
              <a:rPr lang="en-US" sz="4000" dirty="0">
                <a:latin typeface="Calibri" panose="020F0502020204030204" pitchFamily="34" charset="0"/>
                <a:ea typeface="Calibri" panose="020F0502020204030204" pitchFamily="34" charset="0"/>
                <a:cs typeface="Times New Roman" panose="02020603050405020304" pitchFamily="18" charset="0"/>
              </a:rPr>
              <a:t>Describe Data Set / Time Series (cont.)</a:t>
            </a:r>
          </a:p>
        </p:txBody>
      </p:sp>
      <p:sp>
        <p:nvSpPr>
          <p:cNvPr id="5" name="Text Placeholder 4">
            <a:extLst>
              <a:ext uri="{FF2B5EF4-FFF2-40B4-BE49-F238E27FC236}">
                <a16:creationId xmlns:a16="http://schemas.microsoft.com/office/drawing/2014/main" id="{BFB2EDD0-1E69-364E-8069-D5F737EB3396}"/>
              </a:ext>
            </a:extLst>
          </p:cNvPr>
          <p:cNvSpPr>
            <a:spLocks noGrp="1"/>
          </p:cNvSpPr>
          <p:nvPr>
            <p:ph type="body" idx="1"/>
          </p:nvPr>
        </p:nvSpPr>
        <p:spPr>
          <a:xfrm>
            <a:off x="762000" y="1936956"/>
            <a:ext cx="8013129" cy="4185761"/>
          </a:xfrm>
        </p:spPr>
        <p:txBody>
          <a:bodyPr/>
          <a:lstStyle/>
          <a:p>
            <a:pPr marL="285750" indent="-285750">
              <a:buFont typeface="Arial" panose="020B0604020202020204" pitchFamily="34" charset="0"/>
              <a:buChar char="•"/>
            </a:pPr>
            <a:r>
              <a:rPr lang="en-US" sz="1600" b="1" dirty="0" err="1">
                <a:latin typeface="+mn-lt"/>
              </a:rPr>
              <a:t>traffic_volume</a:t>
            </a:r>
            <a:r>
              <a:rPr lang="en-US" sz="1600" b="1" dirty="0">
                <a:latin typeface="+mn-lt"/>
              </a:rPr>
              <a:t> </a:t>
            </a:r>
            <a:r>
              <a:rPr lang="en-US" sz="1600" dirty="0">
                <a:latin typeface="+mn-lt"/>
              </a:rPr>
              <a:t>- Numeric Hourly I-94 ATR 301 reported westbound traffic volume </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a:latin typeface="+mn-lt"/>
              </a:rPr>
              <a:t>holiday </a:t>
            </a:r>
            <a:r>
              <a:rPr lang="en-US" sz="1600" dirty="0">
                <a:latin typeface="+mn-lt"/>
              </a:rPr>
              <a:t>- Categorical US National holidays plus regional holiday, Minnesota State Fair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a:latin typeface="+mn-lt"/>
              </a:rPr>
              <a:t>temp</a:t>
            </a:r>
            <a:r>
              <a:rPr lang="en-US" sz="1600" dirty="0">
                <a:latin typeface="+mn-lt"/>
              </a:rPr>
              <a:t> - Numeric Average temp in kelvin</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a:latin typeface="+mn-lt"/>
              </a:rPr>
              <a:t>rain_1h </a:t>
            </a:r>
            <a:r>
              <a:rPr lang="en-US" sz="1600" dirty="0">
                <a:latin typeface="+mn-lt"/>
              </a:rPr>
              <a:t>- Numeric Amount in mm of rain that occurred in the hour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a:latin typeface="+mn-lt"/>
              </a:rPr>
              <a:t>snow_1h </a:t>
            </a:r>
            <a:r>
              <a:rPr lang="en-US" sz="1600" dirty="0">
                <a:latin typeface="+mn-lt"/>
              </a:rPr>
              <a:t>- Numeric Amount in mm of snow that occurred in the hour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err="1">
                <a:latin typeface="+mn-lt"/>
              </a:rPr>
              <a:t>clouds_all</a:t>
            </a:r>
            <a:r>
              <a:rPr lang="en-US" sz="1600" b="1" dirty="0">
                <a:latin typeface="+mn-lt"/>
              </a:rPr>
              <a:t> </a:t>
            </a:r>
            <a:r>
              <a:rPr lang="en-US" sz="1600" dirty="0">
                <a:latin typeface="+mn-lt"/>
              </a:rPr>
              <a:t>- Numeric Percentage of cloud cover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err="1">
                <a:latin typeface="+mn-lt"/>
              </a:rPr>
              <a:t>weather_main</a:t>
            </a:r>
            <a:r>
              <a:rPr lang="en-US" sz="1600" b="1" dirty="0">
                <a:latin typeface="+mn-lt"/>
              </a:rPr>
              <a:t> </a:t>
            </a:r>
            <a:r>
              <a:rPr lang="en-US" sz="1600" dirty="0">
                <a:latin typeface="+mn-lt"/>
              </a:rPr>
              <a:t>- Categorical Short textual description of the current weather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err="1">
                <a:latin typeface="+mn-lt"/>
              </a:rPr>
              <a:t>weather_description</a:t>
            </a:r>
            <a:r>
              <a:rPr lang="en-US" sz="1600" b="1" dirty="0">
                <a:latin typeface="+mn-lt"/>
              </a:rPr>
              <a:t> </a:t>
            </a:r>
            <a:r>
              <a:rPr lang="en-US" sz="1600" dirty="0">
                <a:latin typeface="+mn-lt"/>
              </a:rPr>
              <a:t>- Categorical Longer textual description of the current weather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b="1" dirty="0" err="1">
                <a:latin typeface="+mn-lt"/>
              </a:rPr>
              <a:t>date_time</a:t>
            </a:r>
            <a:r>
              <a:rPr lang="en-US" sz="1600" b="1" dirty="0">
                <a:latin typeface="+mn-lt"/>
              </a:rPr>
              <a:t> </a:t>
            </a:r>
            <a:r>
              <a:rPr lang="en-US" sz="1600" dirty="0">
                <a:latin typeface="+mn-lt"/>
              </a:rPr>
              <a:t>- </a:t>
            </a:r>
            <a:r>
              <a:rPr lang="en-US" sz="1600" dirty="0" err="1">
                <a:latin typeface="+mn-lt"/>
              </a:rPr>
              <a:t>DateTime</a:t>
            </a:r>
            <a:r>
              <a:rPr lang="en-US" sz="1600" dirty="0">
                <a:latin typeface="+mn-lt"/>
              </a:rPr>
              <a:t> Hour of the data collected in local CST time</a:t>
            </a:r>
          </a:p>
        </p:txBody>
      </p:sp>
      <p:sp>
        <p:nvSpPr>
          <p:cNvPr id="6" name="TextBox 5">
            <a:extLst>
              <a:ext uri="{FF2B5EF4-FFF2-40B4-BE49-F238E27FC236}">
                <a16:creationId xmlns:a16="http://schemas.microsoft.com/office/drawing/2014/main" id="{0DB4C0E8-4B73-0240-9577-9295F3B2E7DB}"/>
              </a:ext>
            </a:extLst>
          </p:cNvPr>
          <p:cNvSpPr txBox="1"/>
          <p:nvPr/>
        </p:nvSpPr>
        <p:spPr>
          <a:xfrm>
            <a:off x="295275" y="1162963"/>
            <a:ext cx="1645643" cy="369332"/>
          </a:xfrm>
          <a:prstGeom prst="rect">
            <a:avLst/>
          </a:prstGeom>
          <a:noFill/>
        </p:spPr>
        <p:txBody>
          <a:bodyPr wrap="none" rtlCol="0">
            <a:spAutoFit/>
          </a:bodyPr>
          <a:lstStyle/>
          <a:p>
            <a:r>
              <a:rPr lang="en-US" b="1" u="sng" dirty="0"/>
              <a:t>Data Attributes</a:t>
            </a:r>
          </a:p>
        </p:txBody>
      </p:sp>
      <p:sp>
        <p:nvSpPr>
          <p:cNvPr id="10" name="TextBox 9">
            <a:extLst>
              <a:ext uri="{FF2B5EF4-FFF2-40B4-BE49-F238E27FC236}">
                <a16:creationId xmlns:a16="http://schemas.microsoft.com/office/drawing/2014/main" id="{145C5572-29AE-D143-9E9A-24728243E695}"/>
              </a:ext>
            </a:extLst>
          </p:cNvPr>
          <p:cNvSpPr txBox="1"/>
          <p:nvPr/>
        </p:nvSpPr>
        <p:spPr>
          <a:xfrm>
            <a:off x="304800" y="1441046"/>
            <a:ext cx="4801314" cy="369332"/>
          </a:xfrm>
          <a:prstGeom prst="rect">
            <a:avLst/>
          </a:prstGeom>
          <a:noFill/>
        </p:spPr>
        <p:txBody>
          <a:bodyPr wrap="none" rtlCol="0">
            <a:spAutoFit/>
          </a:bodyPr>
          <a:lstStyle/>
          <a:p>
            <a:r>
              <a:rPr lang="en-US" dirty="0"/>
              <a:t>Response = </a:t>
            </a:r>
            <a:r>
              <a:rPr lang="en-US" dirty="0" err="1"/>
              <a:t>traffic_volume</a:t>
            </a:r>
            <a:r>
              <a:rPr lang="en-US" dirty="0"/>
              <a:t>	n = 48204	</a:t>
            </a:r>
          </a:p>
        </p:txBody>
      </p:sp>
    </p:spTree>
    <p:extLst>
      <p:ext uri="{BB962C8B-B14F-4D97-AF65-F5344CB8AC3E}">
        <p14:creationId xmlns:p14="http://schemas.microsoft.com/office/powerpoint/2010/main" val="12896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692369"/>
          </a:xfrm>
        </p:spPr>
        <p:txBody>
          <a:bodyPr/>
          <a:lstStyle/>
          <a:p>
            <a:pPr marR="0" lvl="0">
              <a:lnSpc>
                <a:spcPct val="107000"/>
              </a:lnSpc>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Stationary / Non-Stationary </a:t>
            </a:r>
          </a:p>
        </p:txBody>
      </p:sp>
      <p:pic>
        <p:nvPicPr>
          <p:cNvPr id="2" name="Picture 1">
            <a:extLst>
              <a:ext uri="{FF2B5EF4-FFF2-40B4-BE49-F238E27FC236}">
                <a16:creationId xmlns:a16="http://schemas.microsoft.com/office/drawing/2014/main" id="{0CEE9E1E-C272-D942-B8AB-B3CFB0101D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5732" y="1132997"/>
            <a:ext cx="2251727" cy="1509713"/>
          </a:xfrm>
          <a:prstGeom prst="rect">
            <a:avLst/>
          </a:prstGeom>
        </p:spPr>
      </p:pic>
      <p:pic>
        <p:nvPicPr>
          <p:cNvPr id="5" name="Picture 4">
            <a:extLst>
              <a:ext uri="{FF2B5EF4-FFF2-40B4-BE49-F238E27FC236}">
                <a16:creationId xmlns:a16="http://schemas.microsoft.com/office/drawing/2014/main" id="{CE946925-F397-E249-B567-FB8F8DFF9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4192" y="1131789"/>
            <a:ext cx="2251726" cy="1534616"/>
          </a:xfrm>
          <a:prstGeom prst="rect">
            <a:avLst/>
          </a:prstGeom>
        </p:spPr>
      </p:pic>
      <p:pic>
        <p:nvPicPr>
          <p:cNvPr id="6" name="Picture 5">
            <a:extLst>
              <a:ext uri="{FF2B5EF4-FFF2-40B4-BE49-F238E27FC236}">
                <a16:creationId xmlns:a16="http://schemas.microsoft.com/office/drawing/2014/main" id="{AE3F9F4B-D808-6B48-A4D3-EBE153EC2E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9469" y="3148947"/>
            <a:ext cx="2257409" cy="1509714"/>
          </a:xfrm>
          <a:prstGeom prst="rect">
            <a:avLst/>
          </a:prstGeom>
        </p:spPr>
      </p:pic>
      <p:pic>
        <p:nvPicPr>
          <p:cNvPr id="7" name="Picture 6">
            <a:extLst>
              <a:ext uri="{FF2B5EF4-FFF2-40B4-BE49-F238E27FC236}">
                <a16:creationId xmlns:a16="http://schemas.microsoft.com/office/drawing/2014/main" id="{3EB90CDE-CB39-964F-9C4B-FD8A826CDB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4192" y="3129819"/>
            <a:ext cx="2257408" cy="1528842"/>
          </a:xfrm>
          <a:prstGeom prst="rect">
            <a:avLst/>
          </a:prstGeom>
        </p:spPr>
      </p:pic>
      <p:sp>
        <p:nvSpPr>
          <p:cNvPr id="11" name="TextBox 10">
            <a:extLst>
              <a:ext uri="{FF2B5EF4-FFF2-40B4-BE49-F238E27FC236}">
                <a16:creationId xmlns:a16="http://schemas.microsoft.com/office/drawing/2014/main" id="{DABC8089-4D12-8346-AD82-A1A0E9A7F3C5}"/>
              </a:ext>
            </a:extLst>
          </p:cNvPr>
          <p:cNvSpPr txBox="1"/>
          <p:nvPr/>
        </p:nvSpPr>
        <p:spPr>
          <a:xfrm>
            <a:off x="4905392" y="2642710"/>
            <a:ext cx="891462" cy="369332"/>
          </a:xfrm>
          <a:prstGeom prst="rect">
            <a:avLst/>
          </a:prstGeom>
          <a:noFill/>
        </p:spPr>
        <p:txBody>
          <a:bodyPr wrap="none" rtlCol="0">
            <a:spAutoFit/>
          </a:bodyPr>
          <a:lstStyle/>
          <a:p>
            <a:r>
              <a:rPr lang="en-US" dirty="0"/>
              <a:t>All data</a:t>
            </a:r>
          </a:p>
        </p:txBody>
      </p:sp>
      <p:sp>
        <p:nvSpPr>
          <p:cNvPr id="12" name="TextBox 11">
            <a:extLst>
              <a:ext uri="{FF2B5EF4-FFF2-40B4-BE49-F238E27FC236}">
                <a16:creationId xmlns:a16="http://schemas.microsoft.com/office/drawing/2014/main" id="{7CFBED67-0AF4-874E-9E77-7AB9B706C80E}"/>
              </a:ext>
            </a:extLst>
          </p:cNvPr>
          <p:cNvSpPr txBox="1"/>
          <p:nvPr/>
        </p:nvSpPr>
        <p:spPr>
          <a:xfrm>
            <a:off x="7496192" y="2642710"/>
            <a:ext cx="1011944" cy="369332"/>
          </a:xfrm>
          <a:prstGeom prst="rect">
            <a:avLst/>
          </a:prstGeom>
          <a:noFill/>
        </p:spPr>
        <p:txBody>
          <a:bodyPr wrap="none" rtlCol="0">
            <a:spAutoFit/>
          </a:bodyPr>
          <a:lstStyle/>
          <a:p>
            <a:r>
              <a:rPr lang="en-US" dirty="0"/>
              <a:t>Last Year</a:t>
            </a:r>
          </a:p>
        </p:txBody>
      </p:sp>
      <p:sp>
        <p:nvSpPr>
          <p:cNvPr id="13" name="TextBox 12">
            <a:extLst>
              <a:ext uri="{FF2B5EF4-FFF2-40B4-BE49-F238E27FC236}">
                <a16:creationId xmlns:a16="http://schemas.microsoft.com/office/drawing/2014/main" id="{FC5DF5ED-4BF3-B14C-9BA2-F43F54060A13}"/>
              </a:ext>
            </a:extLst>
          </p:cNvPr>
          <p:cNvSpPr txBox="1"/>
          <p:nvPr/>
        </p:nvSpPr>
        <p:spPr>
          <a:xfrm>
            <a:off x="4597487" y="4659868"/>
            <a:ext cx="1507272" cy="369332"/>
          </a:xfrm>
          <a:prstGeom prst="rect">
            <a:avLst/>
          </a:prstGeom>
          <a:noFill/>
        </p:spPr>
        <p:txBody>
          <a:bodyPr wrap="none" rtlCol="0">
            <a:spAutoFit/>
          </a:bodyPr>
          <a:lstStyle/>
          <a:p>
            <a:r>
              <a:rPr lang="en-US" dirty="0"/>
              <a:t>Last 6 Months</a:t>
            </a:r>
          </a:p>
        </p:txBody>
      </p:sp>
      <p:sp>
        <p:nvSpPr>
          <p:cNvPr id="14" name="TextBox 13">
            <a:extLst>
              <a:ext uri="{FF2B5EF4-FFF2-40B4-BE49-F238E27FC236}">
                <a16:creationId xmlns:a16="http://schemas.microsoft.com/office/drawing/2014/main" id="{564078A9-3D50-1141-B696-B255144D0348}"/>
              </a:ext>
            </a:extLst>
          </p:cNvPr>
          <p:cNvSpPr txBox="1"/>
          <p:nvPr/>
        </p:nvSpPr>
        <p:spPr>
          <a:xfrm>
            <a:off x="7248528" y="4659868"/>
            <a:ext cx="1507272" cy="369332"/>
          </a:xfrm>
          <a:prstGeom prst="rect">
            <a:avLst/>
          </a:prstGeom>
          <a:noFill/>
        </p:spPr>
        <p:txBody>
          <a:bodyPr wrap="none" rtlCol="0">
            <a:spAutoFit/>
          </a:bodyPr>
          <a:lstStyle/>
          <a:p>
            <a:r>
              <a:rPr lang="en-US" dirty="0"/>
              <a:t>Last 3 Months</a:t>
            </a:r>
          </a:p>
        </p:txBody>
      </p:sp>
      <p:sp>
        <p:nvSpPr>
          <p:cNvPr id="15" name="TextBox 14">
            <a:extLst>
              <a:ext uri="{FF2B5EF4-FFF2-40B4-BE49-F238E27FC236}">
                <a16:creationId xmlns:a16="http://schemas.microsoft.com/office/drawing/2014/main" id="{9288B6CE-4265-884C-8A24-1897194FEBA8}"/>
              </a:ext>
            </a:extLst>
          </p:cNvPr>
          <p:cNvSpPr txBox="1"/>
          <p:nvPr/>
        </p:nvSpPr>
        <p:spPr>
          <a:xfrm>
            <a:off x="565435" y="1425388"/>
            <a:ext cx="325356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Due to the extent of the data we had to review several dimensions of the data to get a feel for stationarity</a:t>
            </a:r>
          </a:p>
          <a:p>
            <a:pPr marL="285750" indent="-285750">
              <a:buFont typeface="Arial" panose="020B0604020202020204" pitchFamily="34" charset="0"/>
              <a:buChar char="•"/>
            </a:pPr>
            <a:r>
              <a:rPr lang="en-US" dirty="0"/>
              <a:t>For all views ACF and Spectral Densities seem homogenous across time</a:t>
            </a:r>
          </a:p>
          <a:p>
            <a:pPr marL="285750" indent="-285750">
              <a:buFont typeface="Arial" panose="020B0604020202020204" pitchFamily="34" charset="0"/>
              <a:buChar char="•"/>
            </a:pPr>
            <a:r>
              <a:rPr lang="en-US" dirty="0"/>
              <a:t>As a result, we chose to view  months of data as a way to see necessary patterns (next slides)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ACFs for 1</a:t>
            </a:r>
            <a:r>
              <a:rPr lang="en-US" baseline="30000" dirty="0"/>
              <a:t>st</a:t>
            </a:r>
            <a:r>
              <a:rPr lang="en-US" dirty="0"/>
              <a:t> half vs 2</a:t>
            </a:r>
            <a:r>
              <a:rPr lang="en-US" baseline="30000" dirty="0"/>
              <a:t>nd</a:t>
            </a:r>
            <a:r>
              <a:rPr lang="en-US" dirty="0"/>
              <a:t> half </a:t>
            </a:r>
            <a:r>
              <a:rPr lang="en-US" dirty="0">
                <a:sym typeface="Wingdings" pitchFamily="2" charset="2"/>
              </a:rPr>
              <a:t></a:t>
            </a:r>
            <a:endParaRPr lang="en-US" dirty="0"/>
          </a:p>
        </p:txBody>
      </p:sp>
      <p:pic>
        <p:nvPicPr>
          <p:cNvPr id="16" name="Picture 15">
            <a:extLst>
              <a:ext uri="{FF2B5EF4-FFF2-40B4-BE49-F238E27FC236}">
                <a16:creationId xmlns:a16="http://schemas.microsoft.com/office/drawing/2014/main" id="{726E3B92-3D31-C94A-8493-60FA718585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97487" y="5213595"/>
            <a:ext cx="3960060" cy="1375021"/>
          </a:xfrm>
          <a:prstGeom prst="rect">
            <a:avLst/>
          </a:prstGeom>
        </p:spPr>
      </p:pic>
    </p:spTree>
    <p:extLst>
      <p:ext uri="{BB962C8B-B14F-4D97-AF65-F5344CB8AC3E}">
        <p14:creationId xmlns:p14="http://schemas.microsoft.com/office/powerpoint/2010/main" val="223645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9D4E-4376-0443-A892-3873BE56AF06}"/>
              </a:ext>
            </a:extLst>
          </p:cNvPr>
          <p:cNvSpPr>
            <a:spLocks noGrp="1"/>
          </p:cNvSpPr>
          <p:nvPr>
            <p:ph type="title"/>
          </p:nvPr>
        </p:nvSpPr>
        <p:spPr/>
        <p:txBody>
          <a:bodyPr/>
          <a:lstStyle/>
          <a:p>
            <a:r>
              <a:rPr lang="en-US" dirty="0"/>
              <a:t>Stationary / Non-Stationary</a:t>
            </a:r>
          </a:p>
        </p:txBody>
      </p:sp>
      <p:pic>
        <p:nvPicPr>
          <p:cNvPr id="3" name="Picture 2">
            <a:extLst>
              <a:ext uri="{FF2B5EF4-FFF2-40B4-BE49-F238E27FC236}">
                <a16:creationId xmlns:a16="http://schemas.microsoft.com/office/drawing/2014/main" id="{44C163D4-A02D-E24E-AACC-2720E3ECF1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3024" y="1447800"/>
            <a:ext cx="3762375" cy="2514600"/>
          </a:xfrm>
          <a:prstGeom prst="rect">
            <a:avLst/>
          </a:prstGeom>
        </p:spPr>
      </p:pic>
      <p:sp>
        <p:nvSpPr>
          <p:cNvPr id="4" name="TextBox 3">
            <a:extLst>
              <a:ext uri="{FF2B5EF4-FFF2-40B4-BE49-F238E27FC236}">
                <a16:creationId xmlns:a16="http://schemas.microsoft.com/office/drawing/2014/main" id="{57B57C33-67AB-F645-B954-0B68F7FFE168}"/>
              </a:ext>
            </a:extLst>
          </p:cNvPr>
          <p:cNvSpPr txBox="1"/>
          <p:nvPr/>
        </p:nvSpPr>
        <p:spPr>
          <a:xfrm>
            <a:off x="6172200" y="4090154"/>
            <a:ext cx="1777603" cy="369332"/>
          </a:xfrm>
          <a:prstGeom prst="rect">
            <a:avLst/>
          </a:prstGeom>
          <a:noFill/>
        </p:spPr>
        <p:txBody>
          <a:bodyPr wrap="none" rtlCol="0">
            <a:spAutoFit/>
          </a:bodyPr>
          <a:lstStyle/>
          <a:p>
            <a:r>
              <a:rPr lang="en-US" dirty="0"/>
              <a:t>Last Two Months</a:t>
            </a:r>
          </a:p>
        </p:txBody>
      </p:sp>
      <p:sp>
        <p:nvSpPr>
          <p:cNvPr id="5" name="TextBox 4">
            <a:extLst>
              <a:ext uri="{FF2B5EF4-FFF2-40B4-BE49-F238E27FC236}">
                <a16:creationId xmlns:a16="http://schemas.microsoft.com/office/drawing/2014/main" id="{AA85DC6A-FDB7-D048-841A-23B21241C64C}"/>
              </a:ext>
            </a:extLst>
          </p:cNvPr>
          <p:cNvSpPr txBox="1"/>
          <p:nvPr/>
        </p:nvSpPr>
        <p:spPr>
          <a:xfrm>
            <a:off x="457200" y="1710267"/>
            <a:ext cx="434339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Additional Realizations: Since this is traffic patterns for a specific road, at a specific location, over a specific time frame, it would be impossible to obtain another realization.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Condition 1: There is a clear cyclic component to the data with evidence towards stationarity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Condition 2: Visually we would estimate constant variance.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Condition 3: The ACF shows clear evidence sinusoidal dampening are are symmetric across halving of the data. </a:t>
            </a:r>
          </a:p>
        </p:txBody>
      </p:sp>
      <p:sp>
        <p:nvSpPr>
          <p:cNvPr id="7" name="TextBox 6">
            <a:extLst>
              <a:ext uri="{FF2B5EF4-FFF2-40B4-BE49-F238E27FC236}">
                <a16:creationId xmlns:a16="http://schemas.microsoft.com/office/drawing/2014/main" id="{BB65F410-97FB-B544-AC71-49CBE45BB218}"/>
              </a:ext>
            </a:extLst>
          </p:cNvPr>
          <p:cNvSpPr txBox="1"/>
          <p:nvPr/>
        </p:nvSpPr>
        <p:spPr>
          <a:xfrm>
            <a:off x="5503480" y="4857002"/>
            <a:ext cx="3205686" cy="646331"/>
          </a:xfrm>
          <a:prstGeom prst="rect">
            <a:avLst/>
          </a:prstGeom>
          <a:noFill/>
        </p:spPr>
        <p:txBody>
          <a:bodyPr wrap="none" rtlCol="0">
            <a:spAutoFit/>
          </a:bodyPr>
          <a:lstStyle/>
          <a:p>
            <a:r>
              <a:rPr lang="en-US" b="1" dirty="0"/>
              <a:t>We would estimate this to be a </a:t>
            </a:r>
            <a:br>
              <a:rPr lang="en-US" b="1" dirty="0"/>
            </a:br>
            <a:r>
              <a:rPr lang="en-US" b="1" dirty="0"/>
              <a:t>stationary timeseries</a:t>
            </a:r>
          </a:p>
        </p:txBody>
      </p:sp>
    </p:spTree>
    <p:extLst>
      <p:ext uri="{BB962C8B-B14F-4D97-AF65-F5344CB8AC3E}">
        <p14:creationId xmlns:p14="http://schemas.microsoft.com/office/powerpoint/2010/main" val="1303678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a:xfrm>
            <a:off x="565435" y="439420"/>
            <a:ext cx="8013129" cy="566437"/>
          </a:xfrm>
        </p:spPr>
        <p:txBody>
          <a:bodyPr/>
          <a:lstStyle/>
          <a:p>
            <a:pPr marR="0" lvl="0">
              <a:lnSpc>
                <a:spcPct val="107000"/>
              </a:lnSpc>
              <a:spcBef>
                <a:spcPts val="0"/>
              </a:spcBef>
              <a:spcAft>
                <a:spcPts val="0"/>
              </a:spcAft>
            </a:pPr>
            <a:r>
              <a:rPr lang="en-US" sz="3600" dirty="0">
                <a:latin typeface="Calibri" panose="020F0502020204030204" pitchFamily="34" charset="0"/>
                <a:ea typeface="Calibri" panose="020F0502020204030204" pitchFamily="34" charset="0"/>
                <a:cs typeface="Times New Roman" panose="02020603050405020304" pitchFamily="18" charset="0"/>
              </a:rPr>
              <a:t>ACFs and Spectral Densities just to explore</a:t>
            </a:r>
          </a:p>
        </p:txBody>
      </p:sp>
      <p:pic>
        <p:nvPicPr>
          <p:cNvPr id="2" name="Picture 1">
            <a:extLst>
              <a:ext uri="{FF2B5EF4-FFF2-40B4-BE49-F238E27FC236}">
                <a16:creationId xmlns:a16="http://schemas.microsoft.com/office/drawing/2014/main" id="{D133C8E1-C991-154A-AD17-E44FDA6238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5200" y="1143000"/>
            <a:ext cx="5427852" cy="3657600"/>
          </a:xfrm>
          <a:prstGeom prst="rect">
            <a:avLst/>
          </a:prstGeom>
        </p:spPr>
      </p:pic>
      <p:sp>
        <p:nvSpPr>
          <p:cNvPr id="5" name="TextBox 4">
            <a:extLst>
              <a:ext uri="{FF2B5EF4-FFF2-40B4-BE49-F238E27FC236}">
                <a16:creationId xmlns:a16="http://schemas.microsoft.com/office/drawing/2014/main" id="{C34213EC-FCD0-394E-88A8-CB871545B646}"/>
              </a:ext>
            </a:extLst>
          </p:cNvPr>
          <p:cNvSpPr txBox="1"/>
          <p:nvPr/>
        </p:nvSpPr>
        <p:spPr>
          <a:xfrm>
            <a:off x="5330324" y="4939258"/>
            <a:ext cx="1690014" cy="369332"/>
          </a:xfrm>
          <a:prstGeom prst="rect">
            <a:avLst/>
          </a:prstGeom>
          <a:noFill/>
        </p:spPr>
        <p:txBody>
          <a:bodyPr wrap="none" rtlCol="0">
            <a:spAutoFit/>
          </a:bodyPr>
          <a:lstStyle/>
          <a:p>
            <a:r>
              <a:rPr lang="en-US" dirty="0"/>
              <a:t>Last One Month</a:t>
            </a:r>
          </a:p>
        </p:txBody>
      </p:sp>
      <p:sp>
        <p:nvSpPr>
          <p:cNvPr id="6" name="TextBox 5">
            <a:extLst>
              <a:ext uri="{FF2B5EF4-FFF2-40B4-BE49-F238E27FC236}">
                <a16:creationId xmlns:a16="http://schemas.microsoft.com/office/drawing/2014/main" id="{3F6E20C4-F9E4-7A4D-9CEC-C015F8B6AFAA}"/>
              </a:ext>
            </a:extLst>
          </p:cNvPr>
          <p:cNvSpPr txBox="1"/>
          <p:nvPr/>
        </p:nvSpPr>
        <p:spPr>
          <a:xfrm>
            <a:off x="304801" y="1456266"/>
            <a:ext cx="32004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We see peaks in the Spectral Density at roughly 0.04 which would meet our intuition of a period of 24 hours = 1/24 = 0.0417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also evidence of a peak at 0.2 or 5 hours. This is weak.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ACF supports frequency of 24 hours as evidenced by dampened sinusoidal with trough at 12 and rise to 24 on lags</a:t>
            </a:r>
          </a:p>
        </p:txBody>
      </p:sp>
    </p:spTree>
    <p:extLst>
      <p:ext uri="{BB962C8B-B14F-4D97-AF65-F5344CB8AC3E}">
        <p14:creationId xmlns:p14="http://schemas.microsoft.com/office/powerpoint/2010/main" val="399168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E3D8-3F90-E24E-9372-78CF4AAC0D79}"/>
              </a:ext>
            </a:extLst>
          </p:cNvPr>
          <p:cNvSpPr>
            <a:spLocks noGrp="1"/>
          </p:cNvSpPr>
          <p:nvPr>
            <p:ph type="title"/>
          </p:nvPr>
        </p:nvSpPr>
        <p:spPr/>
        <p:txBody>
          <a:bodyPr/>
          <a:lstStyle/>
          <a:p>
            <a:r>
              <a:rPr lang="en-US" dirty="0"/>
              <a:t>EDA for Weather Attributes</a:t>
            </a:r>
          </a:p>
        </p:txBody>
      </p:sp>
      <p:pic>
        <p:nvPicPr>
          <p:cNvPr id="3" name="Picture 2">
            <a:extLst>
              <a:ext uri="{FF2B5EF4-FFF2-40B4-BE49-F238E27FC236}">
                <a16:creationId xmlns:a16="http://schemas.microsoft.com/office/drawing/2014/main" id="{B28B62FA-612F-CA4D-A860-677A92D1EC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999" y="1322290"/>
            <a:ext cx="3943007" cy="2518727"/>
          </a:xfrm>
          <a:prstGeom prst="rect">
            <a:avLst/>
          </a:prstGeom>
        </p:spPr>
      </p:pic>
      <p:pic>
        <p:nvPicPr>
          <p:cNvPr id="4" name="Picture 3">
            <a:extLst>
              <a:ext uri="{FF2B5EF4-FFF2-40B4-BE49-F238E27FC236}">
                <a16:creationId xmlns:a16="http://schemas.microsoft.com/office/drawing/2014/main" id="{F5BC8749-C328-B741-AF02-871AC35E9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9996" y="1322291"/>
            <a:ext cx="3719893" cy="2518726"/>
          </a:xfrm>
          <a:prstGeom prst="rect">
            <a:avLst/>
          </a:prstGeom>
        </p:spPr>
      </p:pic>
      <p:pic>
        <p:nvPicPr>
          <p:cNvPr id="5" name="Picture 4">
            <a:extLst>
              <a:ext uri="{FF2B5EF4-FFF2-40B4-BE49-F238E27FC236}">
                <a16:creationId xmlns:a16="http://schemas.microsoft.com/office/drawing/2014/main" id="{C1B7C2E4-7322-6240-9563-E16FABFDBF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600" y="3886461"/>
            <a:ext cx="3968406" cy="2713910"/>
          </a:xfrm>
          <a:prstGeom prst="rect">
            <a:avLst/>
          </a:prstGeom>
        </p:spPr>
      </p:pic>
      <p:pic>
        <p:nvPicPr>
          <p:cNvPr id="6" name="Picture 5">
            <a:extLst>
              <a:ext uri="{FF2B5EF4-FFF2-40B4-BE49-F238E27FC236}">
                <a16:creationId xmlns:a16="http://schemas.microsoft.com/office/drawing/2014/main" id="{71CAAF2F-FC9B-944C-AF84-5B0D8817A4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9996" y="3951568"/>
            <a:ext cx="4095404" cy="2791394"/>
          </a:xfrm>
          <a:prstGeom prst="rect">
            <a:avLst/>
          </a:prstGeom>
        </p:spPr>
      </p:pic>
    </p:spTree>
    <p:extLst>
      <p:ext uri="{BB962C8B-B14F-4D97-AF65-F5344CB8AC3E}">
        <p14:creationId xmlns:p14="http://schemas.microsoft.com/office/powerpoint/2010/main" val="296675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4F3EBBA-D34D-4D12-9FC9-1E42095E89CA}"/>
              </a:ext>
            </a:extLst>
          </p:cNvPr>
          <p:cNvSpPr/>
          <p:nvPr/>
        </p:nvSpPr>
        <p:spPr>
          <a:xfrm>
            <a:off x="304800" y="6400800"/>
            <a:ext cx="1765300" cy="152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 name="Title 2">
            <a:extLst>
              <a:ext uri="{FF2B5EF4-FFF2-40B4-BE49-F238E27FC236}">
                <a16:creationId xmlns:a16="http://schemas.microsoft.com/office/drawing/2014/main" id="{80BB58BC-E95A-43D6-954C-5F89AE9D5110}"/>
              </a:ext>
            </a:extLst>
          </p:cNvPr>
          <p:cNvSpPr>
            <a:spLocks noGrp="1"/>
          </p:cNvSpPr>
          <p:nvPr>
            <p:ph type="title"/>
          </p:nvPr>
        </p:nvSpPr>
        <p:spPr/>
        <p:txBody>
          <a:bodyPr/>
          <a:lstStyle/>
          <a:p>
            <a:pPr marR="0" lvl="0">
              <a:lnSpc>
                <a:spcPct val="107000"/>
              </a:lnSpc>
              <a:spcBef>
                <a:spcPts val="0"/>
              </a:spcBef>
              <a:spcAft>
                <a:spcPts val="0"/>
              </a:spcAft>
            </a:pPr>
            <a:r>
              <a:rPr lang="en-US" sz="3200" dirty="0">
                <a:latin typeface="Calibri" panose="020F0502020204030204" pitchFamily="34" charset="0"/>
                <a:ea typeface="Calibri" panose="020F0502020204030204" pitchFamily="34" charset="0"/>
                <a:cs typeface="Times New Roman" panose="02020603050405020304" pitchFamily="18" charset="0"/>
              </a:rPr>
              <a:t>At least 2 candidate ARMA / ARIMA models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5C93EE-CF06-644D-93FE-ED88D589648E}"/>
                  </a:ext>
                </a:extLst>
              </p:cNvPr>
              <p:cNvSpPr txBox="1"/>
              <p:nvPr/>
            </p:nvSpPr>
            <p:spPr>
              <a:xfrm>
                <a:off x="1316011" y="1600093"/>
                <a:ext cx="65119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i="1" smtClean="0">
                              <a:latin typeface="Cambria Math" panose="02040503050406030204" pitchFamily="18" charset="0"/>
                            </a:rPr>
                            <m:t>1</m:t>
                          </m:r>
                          <m:r>
                            <a:rPr lang="en-US" b="0" i="1" smtClean="0">
                              <a:latin typeface="Cambria Math" panose="02040503050406030204" pitchFamily="18" charset="0"/>
                            </a:rPr>
                            <m:t>−2.21</m:t>
                          </m:r>
                          <m:r>
                            <a:rPr lang="en-US" i="1" smtClean="0">
                              <a:latin typeface="Cambria Math" panose="02040503050406030204" pitchFamily="18" charset="0"/>
                            </a:rPr>
                            <m:t> </m:t>
                          </m:r>
                          <m:r>
                            <a:rPr lang="en-US" i="1">
                              <a:latin typeface="Cambria Math" panose="02040503050406030204" pitchFamily="18" charset="0"/>
                            </a:rPr>
                            <m:t>𝐵</m:t>
                          </m:r>
                          <m:r>
                            <a:rPr lang="en-US" b="0" i="1" smtClean="0">
                              <a:latin typeface="Cambria Math" panose="02040503050406030204" pitchFamily="18" charset="0"/>
                            </a:rPr>
                            <m:t>+1.56</m:t>
                          </m:r>
                          <m:r>
                            <a:rPr lang="en-US" i="1" smtClean="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b="0" i="1" smtClean="0">
                              <a:latin typeface="Cambria Math" panose="02040503050406030204" pitchFamily="18" charset="0"/>
                            </a:rPr>
                            <m:t>−0.34</m:t>
                          </m:r>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e>
                      </m:d>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−3364)=</m:t>
                      </m:r>
                      <m:sSub>
                        <m:sSubPr>
                          <m:ctrlPr>
                            <a:rPr lang="en-US" i="1">
                              <a:latin typeface="Cambria Math" panose="02040503050406030204" pitchFamily="18" charset="0"/>
                            </a:rPr>
                          </m:ctrlPr>
                        </m:sSubPr>
                        <m:e>
                          <m:r>
                            <a:rPr lang="en-US" i="1">
                              <a:latin typeface="Cambria Math" panose="02040503050406030204" pitchFamily="18" charset="0"/>
                            </a:rPr>
                            <m:t>(1</m:t>
                          </m:r>
                          <m:r>
                            <a:rPr lang="en-US" b="0" i="1" smtClean="0">
                              <a:latin typeface="Cambria Math" panose="02040503050406030204" pitchFamily="18" charset="0"/>
                            </a:rPr>
                            <m:t>−0.87</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7" name="TextBox 6">
                <a:extLst>
                  <a:ext uri="{FF2B5EF4-FFF2-40B4-BE49-F238E27FC236}">
                    <a16:creationId xmlns:a16="http://schemas.microsoft.com/office/drawing/2014/main" id="{A15C93EE-CF06-644D-93FE-ED88D589648E}"/>
                  </a:ext>
                </a:extLst>
              </p:cNvPr>
              <p:cNvSpPr txBox="1">
                <a:spLocks noRot="1" noChangeAspect="1" noMove="1" noResize="1" noEditPoints="1" noAdjustHandles="1" noChangeArrowheads="1" noChangeShapeType="1" noTextEdit="1"/>
              </p:cNvSpPr>
              <p:nvPr/>
            </p:nvSpPr>
            <p:spPr>
              <a:xfrm>
                <a:off x="1316011" y="1600093"/>
                <a:ext cx="6511975" cy="369332"/>
              </a:xfrm>
              <a:prstGeom prst="rect">
                <a:avLst/>
              </a:prstGeom>
              <a:blipFill>
                <a:blip r:embed="rId3"/>
                <a:stretch>
                  <a:fillRect b="-1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203497-E339-8F47-9F84-E0D77452BCDD}"/>
              </a:ext>
            </a:extLst>
          </p:cNvPr>
          <p:cNvSpPr txBox="1"/>
          <p:nvPr/>
        </p:nvSpPr>
        <p:spPr>
          <a:xfrm>
            <a:off x="3404956" y="1200861"/>
            <a:ext cx="1263487" cy="369332"/>
          </a:xfrm>
          <a:prstGeom prst="rect">
            <a:avLst/>
          </a:prstGeom>
          <a:noFill/>
        </p:spPr>
        <p:txBody>
          <a:bodyPr wrap="none" rtlCol="0">
            <a:spAutoFit/>
          </a:bodyPr>
          <a:lstStyle/>
          <a:p>
            <a:r>
              <a:rPr lang="en-US" dirty="0"/>
              <a:t>ARIMA(3,1)</a:t>
            </a:r>
          </a:p>
        </p:txBody>
      </p:sp>
      <p:sp>
        <p:nvSpPr>
          <p:cNvPr id="9" name="TextBox 8">
            <a:extLst>
              <a:ext uri="{FF2B5EF4-FFF2-40B4-BE49-F238E27FC236}">
                <a16:creationId xmlns:a16="http://schemas.microsoft.com/office/drawing/2014/main" id="{4DFD074F-2DB8-FD4F-B884-F8EDF316D304}"/>
              </a:ext>
            </a:extLst>
          </p:cNvPr>
          <p:cNvSpPr txBox="1"/>
          <p:nvPr/>
        </p:nvSpPr>
        <p:spPr>
          <a:xfrm>
            <a:off x="457200" y="1202476"/>
            <a:ext cx="2861296" cy="369332"/>
          </a:xfrm>
          <a:prstGeom prst="rect">
            <a:avLst/>
          </a:prstGeom>
          <a:noFill/>
        </p:spPr>
        <p:txBody>
          <a:bodyPr wrap="none" rtlCol="0">
            <a:spAutoFit/>
          </a:bodyPr>
          <a:lstStyle/>
          <a:p>
            <a:r>
              <a:rPr lang="en-US" dirty="0"/>
              <a:t>Candidate Model  Stationary</a:t>
            </a:r>
          </a:p>
        </p:txBody>
      </p:sp>
      <p:sp>
        <p:nvSpPr>
          <p:cNvPr id="10" name="TextBox 9">
            <a:extLst>
              <a:ext uri="{FF2B5EF4-FFF2-40B4-BE49-F238E27FC236}">
                <a16:creationId xmlns:a16="http://schemas.microsoft.com/office/drawing/2014/main" id="{FAF3CA23-BD79-554C-8C36-7EF00FDD4878}"/>
              </a:ext>
            </a:extLst>
          </p:cNvPr>
          <p:cNvSpPr txBox="1"/>
          <p:nvPr/>
        </p:nvSpPr>
        <p:spPr>
          <a:xfrm>
            <a:off x="1324543" y="2370272"/>
            <a:ext cx="1491114" cy="369332"/>
          </a:xfrm>
          <a:prstGeom prst="rect">
            <a:avLst/>
          </a:prstGeom>
          <a:noFill/>
        </p:spPr>
        <p:txBody>
          <a:bodyPr wrap="none" rtlCol="0">
            <a:spAutoFit/>
          </a:bodyPr>
          <a:lstStyle/>
          <a:p>
            <a:r>
              <a:rPr lang="en-US" dirty="0"/>
              <a:t>AIC: 12.77508</a:t>
            </a:r>
          </a:p>
        </p:txBody>
      </p:sp>
      <p:sp>
        <p:nvSpPr>
          <p:cNvPr id="11" name="Rectangle 10">
            <a:extLst>
              <a:ext uri="{FF2B5EF4-FFF2-40B4-BE49-F238E27FC236}">
                <a16:creationId xmlns:a16="http://schemas.microsoft.com/office/drawing/2014/main" id="{AD576019-B6E5-544C-8773-A28C301345B0}"/>
              </a:ext>
            </a:extLst>
          </p:cNvPr>
          <p:cNvSpPr/>
          <p:nvPr/>
        </p:nvSpPr>
        <p:spPr>
          <a:xfrm>
            <a:off x="6438444" y="2376258"/>
            <a:ext cx="1527982" cy="369332"/>
          </a:xfrm>
          <a:prstGeom prst="rect">
            <a:avLst/>
          </a:prstGeom>
        </p:spPr>
        <p:txBody>
          <a:bodyPr wrap="none">
            <a:spAutoFit/>
          </a:bodyPr>
          <a:lstStyle/>
          <a:p>
            <a:r>
              <a:rPr lang="en-US" dirty="0"/>
              <a:t>ASE: 1501925</a:t>
            </a:r>
          </a:p>
        </p:txBody>
      </p:sp>
      <p:pic>
        <p:nvPicPr>
          <p:cNvPr id="13" name="Picture 12">
            <a:extLst>
              <a:ext uri="{FF2B5EF4-FFF2-40B4-BE49-F238E27FC236}">
                <a16:creationId xmlns:a16="http://schemas.microsoft.com/office/drawing/2014/main" id="{D1D698AF-9F84-2A44-A41F-87949049AC53}"/>
              </a:ext>
            </a:extLst>
          </p:cNvPr>
          <p:cNvPicPr>
            <a:picLocks noChangeAspect="1"/>
          </p:cNvPicPr>
          <p:nvPr/>
        </p:nvPicPr>
        <p:blipFill>
          <a:blip r:embed="rId4"/>
          <a:stretch>
            <a:fillRect/>
          </a:stretch>
        </p:blipFill>
        <p:spPr>
          <a:xfrm>
            <a:off x="850900" y="2806700"/>
            <a:ext cx="7442200" cy="374650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B7ADAB0-1769-9A40-B577-D86FA4126B07}"/>
                  </a:ext>
                </a:extLst>
              </p:cNvPr>
              <p:cNvSpPr/>
              <p:nvPr/>
            </p:nvSpPr>
            <p:spPr>
              <a:xfrm>
                <a:off x="3966234" y="2317959"/>
                <a:ext cx="1740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cs typeface="Arial" pitchFamily="34" charset="0"/>
                            </a:rPr>
                          </m:ctrlPr>
                        </m:sSubSupPr>
                        <m:e>
                          <m:r>
                            <a:rPr lang="en-US" i="1">
                              <a:latin typeface="Cambria Math" panose="02040503050406030204" pitchFamily="18" charset="0"/>
                              <a:ea typeface="Cambria Math" panose="02040503050406030204" pitchFamily="18" charset="0"/>
                              <a:cs typeface="Arial" pitchFamily="34" charset="0"/>
                            </a:rPr>
                            <m:t>𝜎</m:t>
                          </m:r>
                        </m:e>
                        <m:sub>
                          <m:r>
                            <a:rPr lang="en-US" i="1">
                              <a:latin typeface="Cambria Math" panose="02040503050406030204" pitchFamily="18" charset="0"/>
                              <a:cs typeface="Arial" pitchFamily="34" charset="0"/>
                            </a:rPr>
                            <m:t>𝑎</m:t>
                          </m:r>
                        </m:sub>
                        <m:sup>
                          <m:r>
                            <a:rPr lang="en-US" i="1">
                              <a:latin typeface="Cambria Math" panose="02040503050406030204" pitchFamily="18" charset="0"/>
                              <a:cs typeface="Arial" pitchFamily="34" charset="0"/>
                            </a:rPr>
                            <m:t>2</m:t>
                          </m:r>
                        </m:sup>
                      </m:sSubSup>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3</m:t>
                      </m:r>
                      <m:r>
                        <a:rPr lang="en-US" i="1">
                          <a:latin typeface="Cambria Math" panose="02040503050406030204" pitchFamily="18" charset="0"/>
                          <a:cs typeface="Arial" pitchFamily="34" charset="0"/>
                        </a:rPr>
                        <m:t>42129.2</m:t>
                      </m:r>
                    </m:oMath>
                  </m:oMathPara>
                </a14:m>
                <a:endParaRPr lang="en-US" dirty="0"/>
              </a:p>
            </p:txBody>
          </p:sp>
        </mc:Choice>
        <mc:Fallback xmlns="">
          <p:sp>
            <p:nvSpPr>
              <p:cNvPr id="14" name="Rectangle 13">
                <a:extLst>
                  <a:ext uri="{FF2B5EF4-FFF2-40B4-BE49-F238E27FC236}">
                    <a16:creationId xmlns:a16="http://schemas.microsoft.com/office/drawing/2014/main" id="{DB7ADAB0-1769-9A40-B577-D86FA4126B07}"/>
                  </a:ext>
                </a:extLst>
              </p:cNvPr>
              <p:cNvSpPr>
                <a:spLocks noRot="1" noChangeAspect="1" noMove="1" noResize="1" noEditPoints="1" noAdjustHandles="1" noChangeArrowheads="1" noChangeShapeType="1" noTextEdit="1"/>
              </p:cNvSpPr>
              <p:nvPr/>
            </p:nvSpPr>
            <p:spPr>
              <a:xfrm>
                <a:off x="3966234" y="2317959"/>
                <a:ext cx="1740220"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363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16C90B901C3EC44825A78A1153541DA" ma:contentTypeVersion="27" ma:contentTypeDescription="Create a new document." ma:contentTypeScope="" ma:versionID="999fe549cf25460b4fcf88f84cab17f3">
  <xsd:schema xmlns:xsd="http://www.w3.org/2001/XMLSchema" xmlns:xs="http://www.w3.org/2001/XMLSchema" xmlns:p="http://schemas.microsoft.com/office/2006/metadata/properties" xmlns:ns3="45275255-e281-4b44-b903-5981a693d228" xmlns:ns4="97c6e5db-c33c-4bd7-a101-5236bf2afbce" targetNamespace="http://schemas.microsoft.com/office/2006/metadata/properties" ma:root="true" ma:fieldsID="2a08fd787345cebc6fbdbe03680d6c02" ns3:_="" ns4:_="">
    <xsd:import namespace="45275255-e281-4b44-b903-5981a693d228"/>
    <xsd:import namespace="97c6e5db-c33c-4bd7-a101-5236bf2afbc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CultureName" minOccurs="0"/>
                <xsd:element ref="ns4:AppVersion" minOccurs="0"/>
                <xsd:element ref="ns4:TeamsChannelId" minOccurs="0"/>
                <xsd:element ref="ns4:Owner" minOccurs="0"/>
                <xsd:element ref="ns4:Math_Settings" minOccurs="0"/>
                <xsd:element ref="ns4:DefaultSectionNames" minOccurs="0"/>
                <xsd:element ref="ns4:Templates" minOccurs="0"/>
                <xsd:element ref="ns4:Teachers" minOccurs="0"/>
                <xsd:element ref="ns4:Students" minOccurs="0"/>
                <xsd:element ref="ns4:Student_Groups" minOccurs="0"/>
                <xsd:element ref="ns4:Distribution_Groups" minOccurs="0"/>
                <xsd:element ref="ns4:LMS_Mapping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275255-e281-4b44-b903-5981a693d2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c6e5db-c33c-4bd7-a101-5236bf2afbc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msChannelId" ma:index="17" nillable="true" ma:displayName="Teams Channel Id" ma:internalName="TeamsChannelId">
      <xsd:simpleType>
        <xsd:restriction base="dms:Text"/>
      </xsd:simpleType>
    </xsd:element>
    <xsd:element name="Owner" ma:index="18"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9" nillable="true" ma:displayName="Math Settings" ma:internalName="Math_Settings">
      <xsd:simpleType>
        <xsd:restriction base="dms:Text"/>
      </xsd:simple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Teachers" ma:index="22"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3"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4"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5" nillable="true" ma:displayName="Distribution Groups" ma:internalName="Distribution_Groups">
      <xsd:simpleType>
        <xsd:restriction base="dms:Note">
          <xsd:maxLength value="255"/>
        </xsd:restriction>
      </xsd:simpleType>
    </xsd:element>
    <xsd:element name="LMS_Mappings" ma:index="26" nillable="true" ma:displayName="LMS Mappings" ma:internalName="LMS_Mappings">
      <xsd:simpleType>
        <xsd:restriction base="dms:Note">
          <xsd:maxLength value="255"/>
        </xsd:restriction>
      </xsd:simpleType>
    </xsd:element>
    <xsd:element name="Invited_Teachers" ma:index="27" nillable="true" ma:displayName="Invited Teachers" ma:internalName="Invited_Teachers">
      <xsd:simpleType>
        <xsd:restriction base="dms:Note">
          <xsd:maxLength value="255"/>
        </xsd:restriction>
      </xsd:simpleType>
    </xsd:element>
    <xsd:element name="Invited_Students" ma:index="28" nillable="true" ma:displayName="Invited Students" ma:internalName="Invited_Students">
      <xsd:simpleType>
        <xsd:restriction base="dms:Note">
          <xsd:maxLength value="255"/>
        </xsd:restriction>
      </xsd:simpleType>
    </xsd:element>
    <xsd:element name="Self_Registration_Enabled" ma:index="29" nillable="true" ma:displayName="Self Registration Enabled" ma:internalName="Self_Registration_Enabled">
      <xsd:simpleType>
        <xsd:restriction base="dms:Boolean"/>
      </xsd:simpleType>
    </xsd:element>
    <xsd:element name="Has_Teacher_Only_SectionGroup" ma:index="30" nillable="true" ma:displayName="Has Teacher Only SectionGroup" ma:internalName="Has_Teacher_Only_SectionGroup">
      <xsd:simpleType>
        <xsd:restriction base="dms:Boolean"/>
      </xsd:simpleType>
    </xsd:element>
    <xsd:element name="Is_Collaboration_Space_Locked" ma:index="31" nillable="true" ma:displayName="Is Collaboration Space Locked" ma:internalName="Is_Collaboration_Space_Locked">
      <xsd:simpleType>
        <xsd:restriction base="dms:Boolean"/>
      </xsd:simpleType>
    </xsd:element>
    <xsd:element name="IsNotebookLocked" ma:index="32" nillable="true" ma:displayName="Is Notebook Locked" ma:internalName="IsNotebookLocked">
      <xsd:simpleType>
        <xsd:restriction base="dms:Boolean"/>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as_Teacher_Only_SectionGroup xmlns="97c6e5db-c33c-4bd7-a101-5236bf2afbce" xsi:nil="true"/>
    <FolderType xmlns="97c6e5db-c33c-4bd7-a101-5236bf2afbce" xsi:nil="true"/>
    <TeamsChannelId xmlns="97c6e5db-c33c-4bd7-a101-5236bf2afbce" xsi:nil="true"/>
    <Invited_Teachers xmlns="97c6e5db-c33c-4bd7-a101-5236bf2afbce" xsi:nil="true"/>
    <Invited_Students xmlns="97c6e5db-c33c-4bd7-a101-5236bf2afbce" xsi:nil="true"/>
    <IsNotebookLocked xmlns="97c6e5db-c33c-4bd7-a101-5236bf2afbce" xsi:nil="true"/>
    <Templates xmlns="97c6e5db-c33c-4bd7-a101-5236bf2afbce" xsi:nil="true"/>
    <Self_Registration_Enabled xmlns="97c6e5db-c33c-4bd7-a101-5236bf2afbce" xsi:nil="true"/>
    <Teachers xmlns="97c6e5db-c33c-4bd7-a101-5236bf2afbce">
      <UserInfo>
        <DisplayName/>
        <AccountId xsi:nil="true"/>
        <AccountType/>
      </UserInfo>
    </Teachers>
    <Distribution_Groups xmlns="97c6e5db-c33c-4bd7-a101-5236bf2afbce" xsi:nil="true"/>
    <LMS_Mappings xmlns="97c6e5db-c33c-4bd7-a101-5236bf2afbce" xsi:nil="true"/>
    <CultureName xmlns="97c6e5db-c33c-4bd7-a101-5236bf2afbce" xsi:nil="true"/>
    <AppVersion xmlns="97c6e5db-c33c-4bd7-a101-5236bf2afbce" xsi:nil="true"/>
    <DefaultSectionNames xmlns="97c6e5db-c33c-4bd7-a101-5236bf2afbce" xsi:nil="true"/>
    <NotebookType xmlns="97c6e5db-c33c-4bd7-a101-5236bf2afbce" xsi:nil="true"/>
    <Student_Groups xmlns="97c6e5db-c33c-4bd7-a101-5236bf2afbce">
      <UserInfo>
        <DisplayName/>
        <AccountId xsi:nil="true"/>
        <AccountType/>
      </UserInfo>
    </Student_Groups>
    <Math_Settings xmlns="97c6e5db-c33c-4bd7-a101-5236bf2afbce" xsi:nil="true"/>
    <Owner xmlns="97c6e5db-c33c-4bd7-a101-5236bf2afbce">
      <UserInfo>
        <DisplayName/>
        <AccountId xsi:nil="true"/>
        <AccountType/>
      </UserInfo>
    </Owner>
    <Students xmlns="97c6e5db-c33c-4bd7-a101-5236bf2afbce">
      <UserInfo>
        <DisplayName/>
        <AccountId xsi:nil="true"/>
        <AccountType/>
      </UserInfo>
    </Students>
    <Is_Collaboration_Space_Locked xmlns="97c6e5db-c33c-4bd7-a101-5236bf2afbce" xsi:nil="true"/>
  </documentManagement>
</p:properties>
</file>

<file path=customXml/itemProps1.xml><?xml version="1.0" encoding="utf-8"?>
<ds:datastoreItem xmlns:ds="http://schemas.openxmlformats.org/officeDocument/2006/customXml" ds:itemID="{CB135F17-3837-4A0D-8708-59889F6AEE8F}">
  <ds:schemaRefs>
    <ds:schemaRef ds:uri="http://schemas.microsoft.com/sharepoint/v3/contenttype/forms"/>
  </ds:schemaRefs>
</ds:datastoreItem>
</file>

<file path=customXml/itemProps2.xml><?xml version="1.0" encoding="utf-8"?>
<ds:datastoreItem xmlns:ds="http://schemas.openxmlformats.org/officeDocument/2006/customXml" ds:itemID="{842F7DB0-A124-4449-9A22-ECCB9C9677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275255-e281-4b44-b903-5981a693d228"/>
    <ds:schemaRef ds:uri="97c6e5db-c33c-4bd7-a101-5236bf2afb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E49D3D-9BB5-4483-BACD-C57A47EAA186}">
  <ds:schemaRefs>
    <ds:schemaRef ds:uri="97c6e5db-c33c-4bd7-a101-5236bf2afbce"/>
    <ds:schemaRef ds:uri="http://www.w3.org/XML/1998/namespace"/>
    <ds:schemaRef ds:uri="http://purl.org/dc/elements/1.1/"/>
    <ds:schemaRef ds:uri="45275255-e281-4b44-b903-5981a693d228"/>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5161</TotalTime>
  <Words>657</Words>
  <Application>Microsoft Macintosh PowerPoint</Application>
  <PresentationFormat>On-screen Show (4:3)</PresentationFormat>
  <Paragraphs>94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Cambria Math</vt:lpstr>
      <vt:lpstr>Slack-Lato</vt:lpstr>
      <vt:lpstr>Office Theme</vt:lpstr>
      <vt:lpstr>Initial Project Presentation</vt:lpstr>
      <vt:lpstr>Identify yourself and your team</vt:lpstr>
      <vt:lpstr>Describe Data Set / Time Series</vt:lpstr>
      <vt:lpstr>Describe Data Set / Time Series (cont.)</vt:lpstr>
      <vt:lpstr>Stationary / Non-Stationary </vt:lpstr>
      <vt:lpstr>Stationary / Non-Stationary</vt:lpstr>
      <vt:lpstr>ACFs and Spectral Densities just to explore</vt:lpstr>
      <vt:lpstr>EDA for Weather Attributes</vt:lpstr>
      <vt:lpstr>At least 2 candidate ARMA / ARIMA models</vt:lpstr>
      <vt:lpstr>At least 2 candidate ARMA / ARIMA models</vt:lpstr>
      <vt:lpstr>Strategy / Plans for the rest of the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Notation and Examples</dc:title>
  <cp:lastModifiedBy>Vaughn, Chandler</cp:lastModifiedBy>
  <cp:revision>209</cp:revision>
  <dcterms:created xsi:type="dcterms:W3CDTF">2020-01-07T12:56:45Z</dcterms:created>
  <dcterms:modified xsi:type="dcterms:W3CDTF">2020-03-19T22:07:09Z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0x010100016C90B901C3EC44825A78A1153541DA</vt:lpwstr>
  </property>
</Properties>
</file>